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rtl="1" saveSubsetFonts="1">
  <p:sldMasterIdLst>
    <p:sldMasterId id="2147483648" r:id="rId1"/>
    <p:sldMasterId id="2147483650" r:id="rId2"/>
    <p:sldMasterId id="2147483652" r:id="rId3"/>
    <p:sldMasterId id="2147483735" r:id="rId4"/>
  </p:sldMasterIdLst>
  <p:notesMasterIdLst>
    <p:notesMasterId r:id="rId26"/>
  </p:notesMasterIdLst>
  <p:handoutMasterIdLst>
    <p:handoutMasterId r:id="rId27"/>
  </p:handoutMasterIdLst>
  <p:sldIdLst>
    <p:sldId id="333" r:id="rId5"/>
    <p:sldId id="304" r:id="rId6"/>
    <p:sldId id="292" r:id="rId7"/>
    <p:sldId id="314" r:id="rId8"/>
    <p:sldId id="298" r:id="rId9"/>
    <p:sldId id="293" r:id="rId10"/>
    <p:sldId id="331" r:id="rId11"/>
    <p:sldId id="317" r:id="rId12"/>
    <p:sldId id="303" r:id="rId13"/>
    <p:sldId id="296" r:id="rId14"/>
    <p:sldId id="332" r:id="rId15"/>
    <p:sldId id="288" r:id="rId16"/>
    <p:sldId id="324" r:id="rId17"/>
    <p:sldId id="326" r:id="rId18"/>
    <p:sldId id="295" r:id="rId19"/>
    <p:sldId id="301" r:id="rId20"/>
    <p:sldId id="319" r:id="rId21"/>
    <p:sldId id="294" r:id="rId22"/>
    <p:sldId id="327" r:id="rId23"/>
    <p:sldId id="282" r:id="rId24"/>
    <p:sldId id="315" r:id="rId25"/>
  </p:sldIdLst>
  <p:sldSz cx="24385588" cy="13717588"/>
  <p:notesSz cx="6858000" cy="9144000"/>
  <p:defaultTextStyle>
    <a:defPPr>
      <a:defRPr lang="he-IL"/>
    </a:defPPr>
    <a:lvl1pPr marL="0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256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6511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4769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3022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1278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9533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7787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6045" algn="r" defTabSz="2176511" rtl="1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1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fi" initials="Dafi" lastIdx="22" clrIdx="0"/>
  <p:cmAuthor id="1" name="taliafriedman" initials="t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809" autoAdjust="0"/>
    <p:restoredTop sz="94280" autoAdjust="0"/>
  </p:normalViewPr>
  <p:slideViewPr>
    <p:cSldViewPr>
      <p:cViewPr varScale="1">
        <p:scale>
          <a:sx n="38" d="100"/>
          <a:sy n="38" d="100"/>
        </p:scale>
        <p:origin x="-162" y="-168"/>
      </p:cViewPr>
      <p:guideLst>
        <p:guide orient="horz" pos="4321"/>
        <p:guide pos="7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Staff India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261D9-CA0E-40FF-AA48-93FBACA64BC9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FB8E5-402F-4528-9B53-A12A27560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Staff India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3D71D-C1E7-49FB-8176-061E5A7A6D4F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5533D-FB9C-4EE8-AE8E-0489E62BD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940850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38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78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18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56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94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34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72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10" algn="l" defTabSz="9140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2951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9998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519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10901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4401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8780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4258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9168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4316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9616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7592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1486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5533D-FB9C-4EE8-AE8E-0489E62BD65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Staff India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545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219280" y="7668874"/>
            <a:ext cx="21947029" cy="2286265"/>
          </a:xfrm>
          <a:prstGeom prst="rect">
            <a:avLst/>
          </a:prstGeom>
        </p:spPr>
        <p:txBody>
          <a:bodyPr vert="horz" lIns="217652" tIns="108826" rIns="217652" bIns="108826" rtlCol="1" anchor="ctr">
            <a:normAutofit/>
          </a:bodyPr>
          <a:lstStyle>
            <a:lvl1pPr algn="ctr" rtl="0">
              <a:defRPr/>
            </a:lvl1pPr>
          </a:lstStyle>
          <a:p>
            <a:r>
              <a:rPr lang="en-US" dirty="0"/>
              <a:t>Click to edit Master title style</a:t>
            </a:r>
            <a:endParaRPr lang="he-IL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1219279" y="10819238"/>
            <a:ext cx="21990739" cy="1434512"/>
          </a:xfrm>
          <a:prstGeom prst="rect">
            <a:avLst/>
          </a:prstGeom>
        </p:spPr>
        <p:txBody>
          <a:bodyPr vert="horz" lIns="217652" tIns="108826" rIns="217652" bIns="108826" rtlCol="1">
            <a:normAutofit/>
          </a:bodyPr>
          <a:lstStyle>
            <a:lvl1pPr algn="ctr" rtl="0">
              <a:defRPr sz="4800"/>
            </a:lvl1pPr>
          </a:lstStyle>
          <a:p>
            <a:pPr lvl="0"/>
            <a:r>
              <a:rPr lang="en-US" dirty="0"/>
              <a:t>Date comes here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559" y="9754729"/>
            <a:ext cx="19952702" cy="914506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60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786368" y="10711444"/>
            <a:ext cx="10599602" cy="1829012"/>
          </a:xfrm>
        </p:spPr>
        <p:txBody>
          <a:bodyPr/>
          <a:lstStyle>
            <a:lvl1pPr marL="0" indent="0" algn="r">
              <a:buNone/>
              <a:defRPr sz="3800"/>
            </a:lvl1pPr>
            <a:lvl2pPr>
              <a:buNone/>
              <a:defRPr sz="2900"/>
            </a:lvl2pPr>
            <a:lvl3pPr>
              <a:buNone/>
              <a:defRPr sz="2400"/>
            </a:lvl3pPr>
            <a:lvl4pPr>
              <a:buNone/>
              <a:defRPr sz="2100"/>
            </a:lvl4pPr>
            <a:lvl5pPr>
              <a:buNone/>
              <a:defRPr sz="21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438559" y="548703"/>
            <a:ext cx="19947411" cy="9145059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939920" y="12817372"/>
            <a:ext cx="5120973" cy="73160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3483" y="10888064"/>
            <a:ext cx="19102044" cy="1296614"/>
          </a:xfrm>
          <a:noFill/>
        </p:spPr>
        <p:txBody>
          <a:bodyPr lIns="217728" tIns="0" rIns="217728" anchor="t"/>
          <a:lstStyle>
            <a:lvl1pPr marL="0" marR="43546" indent="0" algn="r">
              <a:buNone/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40" y="379980"/>
            <a:ext cx="23166309" cy="877925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76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80954" y="12817373"/>
            <a:ext cx="6268891" cy="7303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40" y="9731371"/>
            <a:ext cx="21535888" cy="112547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71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331482" y="11891249"/>
            <a:ext cx="13175855" cy="18423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28" tIns="108864" rIns="217728" bIns="108864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295331" y="11879397"/>
            <a:ext cx="9841844" cy="18671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28" tIns="108864" rIns="217728" bIns="108864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16113" y="11583847"/>
            <a:ext cx="9073428" cy="2161986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217728" tIns="108864" rIns="217728" bIns="108864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24632" y="11576817"/>
            <a:ext cx="9081949" cy="216901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23105803" y="9978035"/>
            <a:ext cx="487712" cy="45725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7728" tIns="108864" rIns="217728" bIns="108864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22608661" y="9978035"/>
            <a:ext cx="487712" cy="45725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7728" tIns="108864" rIns="217728" bIns="108864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80" y="2963002"/>
            <a:ext cx="21947029" cy="877315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51890" y="549345"/>
            <a:ext cx="4740229" cy="11186817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80" y="549346"/>
            <a:ext cx="16866698" cy="1118681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8"/>
          <p:cNvSpPr>
            <a:spLocks noGrp="1"/>
          </p:cNvSpPr>
          <p:nvPr>
            <p:ph idx="1" hasCustomPrompt="1"/>
          </p:nvPr>
        </p:nvSpPr>
        <p:spPr>
          <a:xfrm>
            <a:off x="9168458" y="666110"/>
            <a:ext cx="14401599" cy="12313367"/>
          </a:xfrm>
          <a:prstGeom prst="rect">
            <a:avLst/>
          </a:prstGeom>
        </p:spPr>
        <p:txBody>
          <a:bodyPr vert="horz" lIns="91408" tIns="45703" rIns="91408" bIns="45703" rtlCol="1">
            <a:normAutofit/>
          </a:bodyPr>
          <a:lstStyle>
            <a:lvl1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2pPr>
            <a:lvl3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3pPr>
            <a:lvl4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4pPr>
            <a:lvl5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Placeholder 1"/>
          <p:cNvSpPr>
            <a:spLocks noGrp="1"/>
          </p:cNvSpPr>
          <p:nvPr>
            <p:ph type="title"/>
          </p:nvPr>
        </p:nvSpPr>
        <p:spPr>
          <a:xfrm>
            <a:off x="815530" y="6210723"/>
            <a:ext cx="6984775" cy="1008113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no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8"/>
          <p:cNvSpPr>
            <a:spLocks noGrp="1"/>
          </p:cNvSpPr>
          <p:nvPr>
            <p:ph idx="1" hasCustomPrompt="1"/>
          </p:nvPr>
        </p:nvSpPr>
        <p:spPr>
          <a:xfrm>
            <a:off x="959545" y="2538314"/>
            <a:ext cx="22610512" cy="10441161"/>
          </a:xfrm>
          <a:prstGeom prst="rect">
            <a:avLst/>
          </a:prstGeom>
        </p:spPr>
        <p:txBody>
          <a:bodyPr vert="horz" lIns="91408" tIns="45703" rIns="91408" bIns="45703" rtlCol="1">
            <a:normAutofit/>
          </a:bodyPr>
          <a:lstStyle>
            <a:lvl1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2pPr>
            <a:lvl3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3pPr>
            <a:lvl4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4pPr>
            <a:lvl5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Placeholder 1"/>
          <p:cNvSpPr>
            <a:spLocks noGrp="1"/>
          </p:cNvSpPr>
          <p:nvPr>
            <p:ph type="title"/>
          </p:nvPr>
        </p:nvSpPr>
        <p:spPr>
          <a:xfrm>
            <a:off x="959545" y="882133"/>
            <a:ext cx="22610512" cy="1152127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8"/>
          <p:cNvSpPr>
            <a:spLocks noGrp="1"/>
          </p:cNvSpPr>
          <p:nvPr>
            <p:ph idx="1" hasCustomPrompt="1"/>
          </p:nvPr>
        </p:nvSpPr>
        <p:spPr>
          <a:xfrm>
            <a:off x="9168458" y="666110"/>
            <a:ext cx="14401599" cy="12313367"/>
          </a:xfrm>
          <a:prstGeom prst="rect">
            <a:avLst/>
          </a:prstGeom>
        </p:spPr>
        <p:txBody>
          <a:bodyPr vert="horz" lIns="91408" tIns="45703" rIns="91408" bIns="45703" rtlCol="1">
            <a:normAutofit/>
          </a:bodyPr>
          <a:lstStyle>
            <a:lvl1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2pPr>
            <a:lvl3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3pPr>
            <a:lvl4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4pPr>
            <a:lvl5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Placeholder 1"/>
          <p:cNvSpPr>
            <a:spLocks noGrp="1"/>
          </p:cNvSpPr>
          <p:nvPr>
            <p:ph type="title"/>
          </p:nvPr>
        </p:nvSpPr>
        <p:spPr>
          <a:xfrm>
            <a:off x="815530" y="6210723"/>
            <a:ext cx="6984775" cy="1008113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8"/>
          <p:cNvSpPr>
            <a:spLocks noGrp="1"/>
          </p:cNvSpPr>
          <p:nvPr>
            <p:ph idx="1" hasCustomPrompt="1"/>
          </p:nvPr>
        </p:nvSpPr>
        <p:spPr>
          <a:xfrm>
            <a:off x="959545" y="2538314"/>
            <a:ext cx="22610512" cy="10441161"/>
          </a:xfrm>
          <a:prstGeom prst="rect">
            <a:avLst/>
          </a:prstGeom>
        </p:spPr>
        <p:txBody>
          <a:bodyPr vert="horz" lIns="91408" tIns="45703" rIns="91408" bIns="45703" rtlCol="1">
            <a:normAutofit/>
          </a:bodyPr>
          <a:lstStyle>
            <a:lvl1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2pPr>
            <a:lvl3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3pPr>
            <a:lvl4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4pPr>
            <a:lvl5pPr>
              <a:defRPr sz="4000">
                <a:solidFill>
                  <a:schemeClr val="bg1">
                    <a:lumMod val="7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Placeholder 1"/>
          <p:cNvSpPr>
            <a:spLocks noGrp="1"/>
          </p:cNvSpPr>
          <p:nvPr>
            <p:ph type="title"/>
          </p:nvPr>
        </p:nvSpPr>
        <p:spPr>
          <a:xfrm>
            <a:off x="959545" y="882133"/>
            <a:ext cx="22610512" cy="1152127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4" y="9329374"/>
            <a:ext cx="24404493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7728" tIns="108864" rIns="217728" bIns="108864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828919" y="3505609"/>
            <a:ext cx="20727750" cy="3659946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114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828919" y="7224050"/>
            <a:ext cx="20727750" cy="2399686"/>
          </a:xfrm>
        </p:spPr>
        <p:txBody>
          <a:bodyPr lIns="108864" rIns="108864"/>
          <a:lstStyle>
            <a:lvl1pPr marL="0" marR="152409" indent="0" algn="r">
              <a:buNone/>
              <a:defRPr>
                <a:solidFill>
                  <a:schemeClr val="tx2"/>
                </a:solidFill>
              </a:defRPr>
            </a:lvl1pPr>
            <a:lvl2pPr marL="1088639" indent="0" algn="ctr">
              <a:buNone/>
            </a:lvl2pPr>
            <a:lvl3pPr marL="2177278" indent="0" algn="ctr">
              <a:buNone/>
            </a:lvl3pPr>
            <a:lvl4pPr marL="3265917" indent="0" algn="ctr">
              <a:buNone/>
            </a:lvl4pPr>
            <a:lvl5pPr marL="4354556" indent="0" algn="ctr">
              <a:buNone/>
            </a:lvl5pPr>
            <a:lvl6pPr marL="5443195" indent="0" algn="ctr">
              <a:buNone/>
            </a:lvl6pPr>
            <a:lvl7pPr marL="6531834" indent="0" algn="ctr">
              <a:buNone/>
            </a:lvl7pPr>
            <a:lvl8pPr marL="7620472" indent="0" algn="ctr">
              <a:buNone/>
            </a:lvl8pPr>
            <a:lvl9pPr marL="8709111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0039" y="9907147"/>
            <a:ext cx="24395629" cy="3824619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61" y="2119670"/>
            <a:ext cx="20727750" cy="365802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114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61249" y="5864103"/>
            <a:ext cx="12192794" cy="2910113"/>
          </a:xfrm>
        </p:spPr>
        <p:txBody>
          <a:bodyPr lIns="217728" rIns="217728" anchor="t"/>
          <a:lstStyle>
            <a:lvl1pPr marL="0" indent="0" algn="l">
              <a:buNone/>
              <a:defRPr sz="5500">
                <a:solidFill>
                  <a:schemeClr val="tx1"/>
                </a:solidFill>
              </a:defRPr>
            </a:lvl1pPr>
            <a:lvl2pPr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9698445" y="6011640"/>
            <a:ext cx="487712" cy="45725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7728" tIns="108864" rIns="217728" bIns="108864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9201303" y="6011640"/>
            <a:ext cx="487712" cy="45725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7728" tIns="108864" rIns="217728" bIns="108864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80" y="2963000"/>
            <a:ext cx="10770301" cy="9052974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6007" y="2963000"/>
            <a:ext cx="10770301" cy="9052974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0" y="546163"/>
            <a:ext cx="21947029" cy="2286265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80" y="10821653"/>
            <a:ext cx="10774536" cy="1524176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435456" anchor="ctr"/>
          <a:lstStyle>
            <a:lvl1pPr marL="0" indent="0">
              <a:buNone/>
              <a:defRPr sz="5700" b="0">
                <a:solidFill>
                  <a:schemeClr val="bg1"/>
                </a:solidFill>
              </a:defRPr>
            </a:lvl1pPr>
            <a:lvl2pPr>
              <a:buNone/>
              <a:defRPr sz="4800" b="1"/>
            </a:lvl2pPr>
            <a:lvl3pPr>
              <a:buNone/>
              <a:defRPr sz="4300" b="1"/>
            </a:lvl3pPr>
            <a:lvl4pPr>
              <a:buNone/>
              <a:defRPr sz="3800" b="1"/>
            </a:lvl4pPr>
            <a:lvl5pPr>
              <a:buNone/>
              <a:defRPr sz="3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387544" y="10821653"/>
            <a:ext cx="10778769" cy="1524176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435456" anchor="ctr"/>
          <a:lstStyle>
            <a:lvl1pPr marL="0" indent="0">
              <a:buNone/>
              <a:defRPr sz="5700" b="0">
                <a:solidFill>
                  <a:schemeClr val="bg1"/>
                </a:solidFill>
              </a:defRPr>
            </a:lvl1pPr>
            <a:lvl2pPr>
              <a:buNone/>
              <a:defRPr sz="4800" b="1"/>
            </a:lvl2pPr>
            <a:lvl3pPr>
              <a:buNone/>
              <a:defRPr sz="4300" b="1"/>
            </a:lvl3pPr>
            <a:lvl4pPr>
              <a:buNone/>
              <a:defRPr sz="3800" b="1"/>
            </a:lvl4pPr>
            <a:lvl5pPr>
              <a:buNone/>
              <a:defRPr sz="3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19280" y="2888923"/>
            <a:ext cx="10774536" cy="7884439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7541" y="2888923"/>
            <a:ext cx="10778769" cy="7884439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 l="9000" t="9000" r="9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18" y="0"/>
            <a:ext cx="24386823" cy="137175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80" y="7668874"/>
            <a:ext cx="21947029" cy="2286265"/>
          </a:xfrm>
          <a:prstGeom prst="rect">
            <a:avLst/>
          </a:prstGeom>
        </p:spPr>
        <p:txBody>
          <a:bodyPr vert="horz" lIns="217652" tIns="108826" rIns="217652" bIns="108826" rtlCol="1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he-I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79" y="10819238"/>
            <a:ext cx="21990739" cy="1434512"/>
          </a:xfrm>
          <a:prstGeom prst="rect">
            <a:avLst/>
          </a:prstGeom>
        </p:spPr>
        <p:txBody>
          <a:bodyPr vert="horz" lIns="217652" tIns="108826" rIns="217652" bIns="108826" rtlCol="1">
            <a:normAutofit/>
          </a:bodyPr>
          <a:lstStyle/>
          <a:p>
            <a:pPr lvl="0"/>
            <a:r>
              <a:rPr lang="en-US" dirty="0"/>
              <a:t>Date comes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2176511" rtl="1" eaLnBrk="1" latinLnBrk="0" hangingPunct="1">
        <a:spcBef>
          <a:spcPct val="0"/>
        </a:spcBef>
        <a:buNone/>
        <a:defRPr sz="8100" kern="1200">
          <a:solidFill>
            <a:schemeClr val="bg2">
              <a:lumMod val="40000"/>
              <a:lumOff val="60000"/>
            </a:schemeClr>
          </a:solidFill>
          <a:latin typeface="+mn-lt"/>
          <a:ea typeface="+mj-ea"/>
          <a:cs typeface="+mn-cs"/>
        </a:defRPr>
      </a:lvl1pPr>
    </p:titleStyle>
    <p:bodyStyle>
      <a:lvl1pPr marL="816191" indent="-816191" algn="ctr" defTabSz="2176511" rtl="1" eaLnBrk="1" latinLnBrk="0" hangingPunct="1">
        <a:spcBef>
          <a:spcPct val="20000"/>
        </a:spcBef>
        <a:buFont typeface="Arial" pitchFamily="34" charset="0"/>
        <a:buNone/>
        <a:defRPr sz="4800" kern="1200" baseline="0">
          <a:solidFill>
            <a:schemeClr val="tx1">
              <a:lumMod val="90000"/>
            </a:schemeClr>
          </a:solidFill>
          <a:latin typeface="+mn-lt"/>
          <a:ea typeface="+mn-ea"/>
          <a:cs typeface="+mn-cs"/>
        </a:defRPr>
      </a:lvl1pPr>
      <a:lvl2pPr marL="1768414" indent="-680161" algn="r" defTabSz="2176511" rtl="1" eaLnBrk="1" latinLnBrk="0" hangingPunct="1">
        <a:spcBef>
          <a:spcPct val="20000"/>
        </a:spcBef>
        <a:buFont typeface="Arial" pitchFamily="34" charset="0"/>
        <a:buNone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0640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8893" indent="-544129" algn="r" defTabSz="2176511" rtl="1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151" indent="-544129" algn="r" defTabSz="2176511" rtl="1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5404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3662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1916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0173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256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511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4769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022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1278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9533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7787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6045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 l="9000" t="9000" r="9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18" y="0"/>
            <a:ext cx="24386823" cy="137175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066707"/>
            <a:ext cx="8232355" cy="1296144"/>
          </a:xfrm>
          <a:prstGeom prst="rect">
            <a:avLst/>
          </a:prstGeom>
          <a:effectLst>
            <a:outerShdw blurRad="355600" dist="101600" dir="7800000" algn="ctr" rotWithShape="0">
              <a:schemeClr val="tx2">
                <a:lumMod val="10000"/>
                <a:alpha val="5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3" rIns="91408" bIns="45703" rtlCol="1" anchor="ctr"/>
          <a:lstStyle/>
          <a:p>
            <a:pPr algn="ctr"/>
            <a:endParaRPr lang="he-I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5530" y="6210723"/>
            <a:ext cx="6984775" cy="1008113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9168458" y="666108"/>
            <a:ext cx="14401599" cy="12385376"/>
          </a:xfrm>
          <a:prstGeom prst="rect">
            <a:avLst/>
          </a:prstGeom>
        </p:spPr>
        <p:txBody>
          <a:bodyPr vert="horz" lIns="91408" tIns="45703" rIns="91408" bIns="45703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l" defTabSz="2176511" rtl="0" eaLnBrk="1" latinLnBrk="0" hangingPunct="1">
        <a:spcBef>
          <a:spcPct val="0"/>
        </a:spcBef>
        <a:buNone/>
        <a:defRPr sz="5500" kern="1200">
          <a:solidFill>
            <a:schemeClr val="accent5"/>
          </a:solidFill>
          <a:latin typeface="+mn-lt"/>
          <a:ea typeface="+mj-ea"/>
          <a:cs typeface="+mn-cs"/>
        </a:defRPr>
      </a:lvl1pPr>
    </p:titleStyle>
    <p:bodyStyle>
      <a:lvl1pPr marL="816191" indent="-816191" algn="l" defTabSz="2176511" rtl="0" eaLnBrk="1" latinLnBrk="0" hangingPunct="1">
        <a:spcBef>
          <a:spcPct val="20000"/>
        </a:spcBef>
        <a:buFont typeface="Arial" pitchFamily="34" charset="0"/>
        <a:buNone/>
        <a:defRPr sz="4000" kern="1200" baseline="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1pPr>
      <a:lvl2pPr marL="1768414" indent="-680161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2pPr>
      <a:lvl3pPr marL="2720640" indent="-544129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3pPr>
      <a:lvl4pPr marL="3808893" indent="-544129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4pPr>
      <a:lvl5pPr marL="4897151" indent="-544129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5pPr>
      <a:lvl6pPr marL="5985404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3662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1916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0173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256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511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4769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022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1278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9533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7787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6045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 l="9000" t="9000" r="9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18" y="0"/>
            <a:ext cx="24386823" cy="137175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59545" y="954138"/>
            <a:ext cx="22610512" cy="1008113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959545" y="2610322"/>
            <a:ext cx="22610512" cy="10225136"/>
          </a:xfrm>
          <a:prstGeom prst="rect">
            <a:avLst/>
          </a:prstGeom>
        </p:spPr>
        <p:txBody>
          <a:bodyPr vert="horz" lIns="91408" tIns="45703" rIns="91408" bIns="45703" rtlCol="1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lvl1pPr algn="l" defTabSz="2176511" rtl="0" eaLnBrk="1" latinLnBrk="0" hangingPunct="1">
        <a:spcBef>
          <a:spcPct val="0"/>
        </a:spcBef>
        <a:buNone/>
        <a:defRPr sz="5500" kern="1200">
          <a:solidFill>
            <a:schemeClr val="accent6"/>
          </a:solidFill>
          <a:latin typeface="+mn-lt"/>
          <a:ea typeface="+mj-ea"/>
          <a:cs typeface="+mn-cs"/>
        </a:defRPr>
      </a:lvl1pPr>
    </p:titleStyle>
    <p:bodyStyle>
      <a:lvl1pPr marL="816191" indent="-816191" algn="l" defTabSz="2176511" rtl="0" eaLnBrk="1" latinLnBrk="0" hangingPunct="1">
        <a:spcBef>
          <a:spcPct val="20000"/>
        </a:spcBef>
        <a:buFont typeface="Arial" pitchFamily="34" charset="0"/>
        <a:buNone/>
        <a:defRPr sz="4000" kern="1200" baseline="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1pPr>
      <a:lvl2pPr marL="1768414" indent="-680161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2pPr>
      <a:lvl3pPr marL="2720640" indent="-544129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3pPr>
      <a:lvl4pPr marL="3808893" indent="-544129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4pPr>
      <a:lvl5pPr marL="4897151" indent="-544129" algn="l" defTabSz="217651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bg1">
              <a:lumMod val="75000"/>
            </a:schemeClr>
          </a:solidFill>
          <a:latin typeface="+mn-lt"/>
          <a:ea typeface="+mn-ea"/>
          <a:cs typeface="+mn-cs"/>
        </a:defRPr>
      </a:lvl5pPr>
      <a:lvl6pPr marL="5985404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3662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1916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0173" indent="-544129" algn="r" defTabSz="2176511" rtl="1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256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511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4769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022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1278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9533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7787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6045" algn="r" defTabSz="2176511" rtl="1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1331482" y="11891249"/>
            <a:ext cx="13175855" cy="18423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28" tIns="108864" rIns="217728" bIns="108864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295331" y="11879397"/>
            <a:ext cx="9841844" cy="18671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28" tIns="108864" rIns="217728" bIns="108864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16113" y="11583847"/>
            <a:ext cx="9073428" cy="2161986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217728" tIns="108864" rIns="217728" bIns="108864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24632" y="11576817"/>
            <a:ext cx="9081949" cy="216901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 vert="horz" lIns="217728" tIns="108864" rIns="217728" bIns="108864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1219280" y="2963000"/>
            <a:ext cx="21947029" cy="9052974"/>
          </a:xfrm>
          <a:prstGeom prst="rect">
            <a:avLst/>
          </a:prstGeom>
        </p:spPr>
        <p:txBody>
          <a:bodyPr vert="horz" lIns="217728" tIns="108864" rIns="217728" bIns="108864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7939920" y="12817372"/>
            <a:ext cx="5120973" cy="731605"/>
          </a:xfrm>
          <a:prstGeom prst="rect">
            <a:avLst/>
          </a:prstGeom>
        </p:spPr>
        <p:txBody>
          <a:bodyPr vert="horz" lIns="217728" tIns="108864" rIns="217728" bIns="108864" anchor="b"/>
          <a:lstStyle>
            <a:lvl1pPr algn="l" eaLnBrk="1" latinLnBrk="0" hangingPunct="1">
              <a:defRPr kumimoji="0" sz="24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1/17/2017</a:t>
            </a:fld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1680954" y="12817373"/>
            <a:ext cx="6268891" cy="730335"/>
          </a:xfrm>
          <a:prstGeom prst="rect">
            <a:avLst/>
          </a:prstGeom>
        </p:spPr>
        <p:txBody>
          <a:bodyPr vert="horz" lIns="217728" tIns="108864" rIns="217728" bIns="108864" anchor="b"/>
          <a:lstStyle>
            <a:lvl1pPr algn="r" eaLnBrk="1" latinLnBrk="0" hangingPunct="1">
              <a:defRPr kumimoji="0" sz="24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23060893" y="12817373"/>
            <a:ext cx="975424" cy="730335"/>
          </a:xfrm>
          <a:prstGeom prst="rect">
            <a:avLst/>
          </a:prstGeom>
        </p:spPr>
        <p:txBody>
          <a:bodyPr vert="horz" lIns="217728" tIns="108864" rIns="217728" bIns="108864" anchor="b"/>
          <a:lstStyle>
            <a:lvl1pPr algn="r" eaLnBrk="1" latinLnBrk="0" hangingPunct="1">
              <a:defRPr kumimoji="0" sz="24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24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98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870911" indent="-609638" algn="l" rtl="0" eaLnBrk="1" latinLnBrk="0" hangingPunct="1">
        <a:spcBef>
          <a:spcPts val="952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0549" indent="-544319" algn="l" rtl="0" eaLnBrk="1" latinLnBrk="0" hangingPunct="1">
        <a:spcBef>
          <a:spcPts val="771"/>
        </a:spcBef>
        <a:buClr>
          <a:schemeClr val="accent1"/>
        </a:buClr>
        <a:buFont typeface="Verdana"/>
        <a:buChar char="◦"/>
        <a:defRPr kumimoji="0"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046641" indent="-544319" algn="l" rtl="0" eaLnBrk="1" latinLnBrk="0" hangingPunct="1">
        <a:spcBef>
          <a:spcPts val="833"/>
        </a:spcBef>
        <a:buClr>
          <a:schemeClr val="accent2"/>
        </a:buClr>
        <a:buSzPct val="100000"/>
        <a:buFont typeface="Wingdings 2"/>
        <a:buChar char=""/>
        <a:defRPr kumimoji="0"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2721597" indent="-544319" algn="l" rtl="0" eaLnBrk="1" latinLnBrk="0" hangingPunct="1">
        <a:spcBef>
          <a:spcPts val="833"/>
        </a:spcBef>
        <a:buClr>
          <a:schemeClr val="accent2"/>
        </a:buClr>
        <a:buFont typeface="Wingdings 2"/>
        <a:buChar char=""/>
        <a:defRPr kumimoji="0"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917" indent="-544319" algn="l" rtl="0" eaLnBrk="1" latinLnBrk="0" hangingPunct="1">
        <a:spcBef>
          <a:spcPts val="833"/>
        </a:spcBef>
        <a:buClr>
          <a:schemeClr val="accent2"/>
        </a:buClr>
        <a:buFont typeface="Wingdings 2"/>
        <a:buChar char="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236" indent="-544319" algn="l" rtl="0" eaLnBrk="1" latinLnBrk="0" hangingPunct="1">
        <a:spcBef>
          <a:spcPts val="833"/>
        </a:spcBef>
        <a:buClr>
          <a:schemeClr val="accent3"/>
        </a:buClr>
        <a:buFont typeface="Wingdings 2"/>
        <a:buChar char="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4354556" indent="-544319" algn="l" rtl="0" eaLnBrk="1" latinLnBrk="0" hangingPunct="1">
        <a:spcBef>
          <a:spcPts val="833"/>
        </a:spcBef>
        <a:buClr>
          <a:schemeClr val="accent3"/>
        </a:buClr>
        <a:buFont typeface="Wingdings 2"/>
        <a:buChar char="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875" indent="-544319" algn="l" rtl="0" eaLnBrk="1" latinLnBrk="0" hangingPunct="1">
        <a:spcBef>
          <a:spcPts val="833"/>
        </a:spcBef>
        <a:buClr>
          <a:schemeClr val="accent3"/>
        </a:buClr>
        <a:buFont typeface="Wingdings 2"/>
        <a:buChar char="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3195" indent="-544319" algn="l" rtl="0" eaLnBrk="1" latinLnBrk="0" hangingPunct="1">
        <a:spcBef>
          <a:spcPts val="833"/>
        </a:spcBef>
        <a:buClr>
          <a:schemeClr val="accent3"/>
        </a:buClr>
        <a:buFont typeface="Wingdings 2"/>
        <a:buChar char="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kype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68594" y="2439194"/>
            <a:ext cx="5886450" cy="58864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2594" y="8763794"/>
            <a:ext cx="183642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Writing Professional Email</a:t>
            </a:r>
            <a:endParaRPr lang="en-US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7594" y="2134394"/>
            <a:ext cx="22610512" cy="10441161"/>
          </a:xfrm>
        </p:spPr>
        <p:txBody>
          <a:bodyPr vert="horz" lIns="91408" tIns="45703" rIns="91408" bIns="45703" rtlCol="1" anchor="t">
            <a:no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tx1"/>
                </a:solidFill>
                <a:latin typeface="Calibri"/>
              </a:rPr>
              <a:t>You </a:t>
            </a:r>
            <a:r>
              <a:rPr lang="en-US" sz="4400" dirty="0">
                <a:solidFill>
                  <a:schemeClr val="tx1"/>
                </a:solidFill>
                <a:latin typeface="Calibri"/>
              </a:rPr>
              <a:t>should strive to use a polite, personal, and professional tone. </a:t>
            </a:r>
            <a:endParaRPr lang="en-US" sz="4400" dirty="0" smtClean="0">
              <a:solidFill>
                <a:schemeClr val="tx1"/>
              </a:solidFill>
              <a:latin typeface="Calibri"/>
            </a:endParaRP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Helvetica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libri" charset="0"/>
              </a:rPr>
              <a:t>Don't use any slang or unusual words (like "err" above, "kickback" or "24/7"), contractions (don't, haven't) or abbreviations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(SI, FB).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Imagine that the email recipients are like your 90 year old grandma: she just wants it clear - no funny stuff that has to be defined or explained. If you have a term that must be referred to, define it clearly (not the dictionary-type, just regular language).</a:t>
            </a:r>
          </a:p>
          <a:p>
            <a:pPr marL="0" indent="0"/>
            <a:endParaRPr lang="en-US" b="1" dirty="0">
              <a:solidFill>
                <a:schemeClr val="tx1"/>
              </a:solidFill>
              <a:latin typeface="Helvetica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/>
              </a:rPr>
              <a:t>“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Sir” or “Madam” are </a:t>
            </a:r>
            <a:r>
              <a:rPr lang="en-US" dirty="0" smtClean="0">
                <a:solidFill>
                  <a:schemeClr val="tx1"/>
                </a:solidFill>
                <a:latin typeface="Calibri"/>
              </a:rPr>
              <a:t>not appropriate for our business. So avoid using it.  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/>
              </a:rPr>
              <a:t>Try to be empathetic to the </a:t>
            </a:r>
            <a:r>
              <a:rPr lang="en-US" sz="4400" dirty="0" smtClean="0">
                <a:solidFill>
                  <a:schemeClr val="tx1"/>
                </a:solidFill>
                <a:latin typeface="Calibri" charset="0"/>
              </a:rPr>
              <a:t>recipien</a:t>
            </a:r>
            <a:r>
              <a:rPr lang="en-US" dirty="0" smtClean="0">
                <a:solidFill>
                  <a:schemeClr val="tx1"/>
                </a:solidFill>
                <a:latin typeface="Calibri"/>
              </a:rPr>
              <a:t>ts needs when replying to their problems or questions.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  <a:latin typeface="Helvetica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libri" charset="0"/>
              </a:rPr>
              <a:t>Avoid using negative language in the email content.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Here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are some specific </a:t>
            </a:r>
            <a:r>
              <a:rPr lang="en-US" u="sng" dirty="0">
                <a:solidFill>
                  <a:schemeClr val="tx1"/>
                </a:solidFill>
                <a:latin typeface="Calibri" charset="0"/>
              </a:rPr>
              <a:t>words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 that could be considered negative: "Never, unavoidable, uncertain, fear, mistakes, problems, irresponsible, unfortunate, bad, faults, delay, limited, failure, neglect, difficult/difficulties, hesitate, trouble, unclear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.“ </a:t>
            </a:r>
            <a:endParaRPr lang="en-US" sz="3600" dirty="0">
              <a:solidFill>
                <a:schemeClr val="tx1"/>
              </a:solidFill>
              <a:latin typeface="Calibri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b="1" dirty="0"/>
              <a:t>Edit the </a:t>
            </a:r>
            <a:r>
              <a:rPr lang="en-US" sz="7200" b="1" dirty="0"/>
              <a:t>Tone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xmlns="" val="422315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libri" charset="0"/>
              </a:rPr>
              <a:t>Be formal in your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communication. Emails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in the U.S. can be very casual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in business,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but other cultures are more formal.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But you can use salutations  like "Hi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" or "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Hello”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and use Mr. or Ms. </a:t>
            </a:r>
          </a:p>
          <a:p>
            <a:pPr marL="0" indent="0"/>
            <a:endParaRPr lang="en-US" dirty="0">
              <a:solidFill>
                <a:schemeClr val="tx1"/>
              </a:solidFill>
              <a:latin typeface="Calibr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libri" charset="0"/>
              </a:rPr>
              <a:t>Avoid using intense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adjectives. The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key is to be personable, yet remain professional. For example, avoid using phrases like: "It thoroughly disappoints me to tell you that..." "I'm extremely sorry about..." "There is no possible way..." "It hurts me to say that..."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libri" charset="0"/>
              </a:rPr>
              <a:t>Avoid breaking negative news at the start or end of an email.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It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is best to disclose negative news towards the middle of the email. This way, the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recipient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will not be as surprised or disconcerted when they read the news. </a:t>
            </a:r>
            <a:endParaRPr lang="en-US" dirty="0" smtClean="0">
              <a:solidFill>
                <a:schemeClr val="tx1"/>
              </a:solidFill>
              <a:latin typeface="Calibri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Make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sure to give the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recipient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realistic expectations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-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do not make promises that you or the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Staff India cannot 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>follow up on.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59545" y="610398"/>
            <a:ext cx="22610512" cy="1152127"/>
          </a:xfrm>
        </p:spPr>
        <p:txBody>
          <a:bodyPr/>
          <a:lstStyle/>
          <a:p>
            <a:pPr algn="ctr"/>
            <a:r>
              <a:rPr lang="en-US" sz="8000" dirty="0"/>
              <a:t>Edit the Tone</a:t>
            </a:r>
          </a:p>
        </p:txBody>
      </p:sp>
    </p:spTree>
    <p:extLst>
      <p:ext uri="{BB962C8B-B14F-4D97-AF65-F5344CB8AC3E}">
        <p14:creationId xmlns:p14="http://schemas.microsoft.com/office/powerpoint/2010/main" xmlns="" val="134779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Politely conclude your email.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/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It </a:t>
            </a:r>
            <a:r>
              <a:rPr lang="en-US" dirty="0">
                <a:solidFill>
                  <a:schemeClr val="tx1"/>
                </a:solidFill>
              </a:rPr>
              <a:t>is always a good idea to finish with a </a:t>
            </a:r>
            <a:r>
              <a:rPr lang="en-US" dirty="0" smtClean="0">
                <a:solidFill>
                  <a:schemeClr val="tx1"/>
                </a:solidFill>
              </a:rPr>
              <a:t>“Please let me know if you require more information or have any additional questions’’ or “Let me know if you have any further questions.” or “Thank </a:t>
            </a:r>
            <a:r>
              <a:rPr lang="en-US" dirty="0">
                <a:solidFill>
                  <a:schemeClr val="tx1"/>
                </a:solidFill>
              </a:rPr>
              <a:t>you for </a:t>
            </a:r>
            <a:r>
              <a:rPr lang="en-US" dirty="0" smtClean="0">
                <a:solidFill>
                  <a:schemeClr val="tx1"/>
                </a:solidFill>
              </a:rPr>
              <a:t>your time.” </a:t>
            </a:r>
          </a:p>
          <a:p>
            <a:pPr marL="0" indent="0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Also, if you are expecting any reply from the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recipient, then  you should write, </a:t>
            </a:r>
            <a:r>
              <a:rPr lang="en-US" dirty="0" smtClean="0">
                <a:solidFill>
                  <a:schemeClr val="tx1"/>
                </a:solidFill>
              </a:rPr>
              <a:t>“ I look forward to hearing from you.”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a personalized signature and end the email with “Sincerely,” or “Best Regards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7538" y="450085"/>
            <a:ext cx="22610512" cy="1152127"/>
          </a:xfrm>
        </p:spPr>
        <p:txBody>
          <a:bodyPr/>
          <a:lstStyle/>
          <a:p>
            <a:pPr marL="685557" indent="-685557" algn="ctr"/>
            <a:r>
              <a:rPr lang="en-US" sz="8800" b="1" dirty="0"/>
              <a:t>Concluding an email</a:t>
            </a:r>
          </a:p>
        </p:txBody>
      </p:sp>
    </p:spTree>
    <p:extLst>
      <p:ext uri="{BB962C8B-B14F-4D97-AF65-F5344CB8AC3E}">
        <p14:creationId xmlns:p14="http://schemas.microsoft.com/office/powerpoint/2010/main" xmlns="" val="3723531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480643" y="2991027"/>
            <a:ext cx="8162766" cy="10440987"/>
          </a:xfrm>
        </p:spPr>
        <p:txBody>
          <a:bodyPr vert="horz" lIns="91408" tIns="45703" rIns="91408" bIns="45703" rtlCol="1" anchor="t">
            <a:normAutofit/>
          </a:bodyPr>
          <a:lstStyle/>
          <a:p>
            <a:pPr marL="0" indent="0"/>
            <a:endParaRPr lang="en-US" b="1" dirty="0">
              <a:solidFill>
                <a:schemeClr val="tx1"/>
              </a:solidFill>
              <a:latin typeface="Helvetica" charset="0"/>
            </a:endParaRPr>
          </a:p>
          <a:p>
            <a:r>
              <a:rPr lang="en-US" dirty="0">
                <a:solidFill>
                  <a:schemeClr val="tx1"/>
                </a:solidFill>
              </a:rPr>
              <a:t>Best Regards,</a:t>
            </a:r>
          </a:p>
          <a:p>
            <a:r>
              <a:rPr lang="en-US" dirty="0">
                <a:solidFill>
                  <a:schemeClr val="tx1"/>
                </a:solidFill>
              </a:rPr>
              <a:t>Warmly,</a:t>
            </a:r>
          </a:p>
          <a:p>
            <a:r>
              <a:rPr lang="en-US" dirty="0">
                <a:solidFill>
                  <a:schemeClr val="tx1"/>
                </a:solidFill>
              </a:rPr>
              <a:t>Regards,</a:t>
            </a:r>
          </a:p>
          <a:p>
            <a:r>
              <a:rPr lang="en-US" dirty="0">
                <a:solidFill>
                  <a:schemeClr val="tx1"/>
                </a:solidFill>
              </a:rPr>
              <a:t>Greetings,</a:t>
            </a:r>
          </a:p>
          <a:p>
            <a:r>
              <a:rPr lang="en-US" dirty="0">
                <a:solidFill>
                  <a:schemeClr val="tx1"/>
                </a:solidFill>
              </a:rPr>
              <a:t>Thank you in advance,</a:t>
            </a:r>
          </a:p>
          <a:p>
            <a:r>
              <a:rPr lang="en-US" dirty="0">
                <a:solidFill>
                  <a:schemeClr val="tx1"/>
                </a:solidFill>
              </a:rPr>
              <a:t>Best Wishes,</a:t>
            </a:r>
          </a:p>
          <a:p>
            <a:r>
              <a:rPr lang="en-US" dirty="0">
                <a:solidFill>
                  <a:schemeClr val="tx1"/>
                </a:solidFill>
              </a:rPr>
              <a:t>Thank you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7538" y="450085"/>
            <a:ext cx="22610512" cy="1152127"/>
          </a:xfrm>
        </p:spPr>
        <p:txBody>
          <a:bodyPr/>
          <a:lstStyle/>
          <a:p>
            <a:pPr marL="685557" indent="-685557" algn="ctr"/>
            <a:r>
              <a:rPr lang="en-US" sz="7200" dirty="0"/>
              <a:t>Concluding an email - Examples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1275330" y="2265801"/>
            <a:ext cx="12619267" cy="10440987"/>
          </a:xfrm>
          <a:prstGeom prst="rect">
            <a:avLst/>
          </a:prstGeom>
        </p:spPr>
        <p:txBody>
          <a:bodyPr vert="horz" lIns="91408" tIns="45703" rIns="91408" bIns="45703" rtlCol="1" anchor="t">
            <a:normAutofit/>
          </a:bodyPr>
          <a:lstStyle>
            <a:lvl1pPr marL="816479" indent="-816479" algn="l" defTabSz="2177278" rtl="0" eaLnBrk="1" latinLnBrk="0" hangingPunct="1">
              <a:spcBef>
                <a:spcPct val="20000"/>
              </a:spcBef>
              <a:buFont typeface="Arial" pitchFamily="34" charset="0"/>
              <a:buNone/>
              <a:defRPr sz="4000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769038" indent="-68039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2721597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3810236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4898875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987514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076153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64792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53431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en-US" b="1" dirty="0">
              <a:solidFill>
                <a:schemeClr val="tx1"/>
              </a:solidFill>
              <a:latin typeface="Helvetica" charset="0"/>
            </a:endParaRPr>
          </a:p>
          <a:p>
            <a:r>
              <a:rPr lang="en-US" dirty="0">
                <a:solidFill>
                  <a:schemeClr val="tx1"/>
                </a:solidFill>
              </a:rPr>
              <a:t>Should you have any questions do not hesitate to</a:t>
            </a:r>
          </a:p>
          <a:p>
            <a:r>
              <a:rPr lang="en-US" dirty="0">
                <a:solidFill>
                  <a:schemeClr val="tx1"/>
                </a:solidFill>
              </a:rPr>
              <a:t>contact me.</a:t>
            </a:r>
          </a:p>
          <a:p>
            <a:r>
              <a:rPr lang="en-US" dirty="0">
                <a:solidFill>
                  <a:schemeClr val="tx1"/>
                </a:solidFill>
              </a:rPr>
              <a:t>Best Regards,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trust that everything is now clear, should you</a:t>
            </a:r>
          </a:p>
          <a:p>
            <a:r>
              <a:rPr lang="en-US" dirty="0">
                <a:solidFill>
                  <a:schemeClr val="tx1"/>
                </a:solidFill>
              </a:rPr>
              <a:t>require more assistance please do not hesitate to</a:t>
            </a:r>
          </a:p>
          <a:p>
            <a:r>
              <a:rPr lang="en-US" dirty="0">
                <a:solidFill>
                  <a:schemeClr val="tx1"/>
                </a:solidFill>
              </a:rPr>
              <a:t>contact me.</a:t>
            </a:r>
          </a:p>
          <a:p>
            <a:r>
              <a:rPr lang="en-US" dirty="0">
                <a:solidFill>
                  <a:schemeClr val="tx1"/>
                </a:solidFill>
              </a:rPr>
              <a:t>Regards,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hope to see you back with us again soon.</a:t>
            </a:r>
          </a:p>
          <a:p>
            <a:r>
              <a:rPr lang="en-US" dirty="0">
                <a:solidFill>
                  <a:schemeClr val="tx1"/>
                </a:solidFill>
              </a:rPr>
              <a:t>Kind Regards,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01696" y="2185611"/>
            <a:ext cx="3092079" cy="754018"/>
          </a:xfrm>
          <a:prstGeom prst="rect">
            <a:avLst/>
          </a:prstGeom>
        </p:spPr>
        <p:txBody>
          <a:bodyPr lIns="91408" tIns="45703" rIns="91408" bIns="45703" rtlCol="0" anchor="t">
            <a:spAutoFit/>
          </a:bodyPr>
          <a:lstStyle/>
          <a:p>
            <a:pPr algn="ctr"/>
            <a:r>
              <a:rPr lang="en-US" dirty="0">
                <a:solidFill>
                  <a:srgbClr val="3F3F3F"/>
                </a:solidFill>
                <a:latin typeface="Calibri" charset="0"/>
              </a:rPr>
              <a:t>BEST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49520" y="2185611"/>
            <a:ext cx="3092079" cy="754018"/>
          </a:xfrm>
          <a:prstGeom prst="rect">
            <a:avLst/>
          </a:prstGeom>
        </p:spPr>
        <p:txBody>
          <a:bodyPr lIns="91408" tIns="45703" rIns="91408" bIns="45703" rtlCol="0" anchor="t">
            <a:spAutoFit/>
          </a:bodyPr>
          <a:lstStyle/>
          <a:p>
            <a:pPr algn="ctr"/>
            <a:r>
              <a:rPr lang="en-US" dirty="0">
                <a:solidFill>
                  <a:srgbClr val="3F3F3F"/>
                </a:solidFill>
                <a:latin typeface="Calibri" charset="0"/>
              </a:rPr>
              <a:t>GOOD</a:t>
            </a:r>
          </a:p>
        </p:txBody>
      </p:sp>
    </p:spTree>
    <p:extLst>
      <p:ext uri="{BB962C8B-B14F-4D97-AF65-F5344CB8AC3E}">
        <p14:creationId xmlns:p14="http://schemas.microsoft.com/office/powerpoint/2010/main" xmlns="" val="242370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44994" y="1981994"/>
            <a:ext cx="10873580" cy="10135391"/>
          </a:xfrm>
        </p:spPr>
        <p:txBody>
          <a:bodyPr vert="horz" lIns="91408" tIns="45703" rIns="91408" bIns="45703" rtlCol="1" anchor="t"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  <a:p>
            <a:pPr lvl="1"/>
            <a:r>
              <a:rPr lang="en-US" sz="5500" dirty="0">
                <a:solidFill>
                  <a:schemeClr val="tx1"/>
                </a:solidFill>
                <a:latin typeface="Calibri" charset="0"/>
              </a:rPr>
              <a:t>Be Punctual </a:t>
            </a:r>
          </a:p>
          <a:p>
            <a:pPr marL="1088256" lvl="1" indent="0">
              <a:buNone/>
            </a:pPr>
            <a:endParaRPr lang="en-US" sz="5500" dirty="0">
              <a:solidFill>
                <a:schemeClr val="tx1"/>
              </a:solidFill>
              <a:latin typeface="Calibri" charset="0"/>
            </a:endParaRPr>
          </a:p>
          <a:p>
            <a:pPr lvl="1"/>
            <a:r>
              <a:rPr lang="en-US" sz="5500" dirty="0">
                <a:solidFill>
                  <a:schemeClr val="tx1"/>
                </a:solidFill>
                <a:latin typeface="+mj-lt"/>
              </a:rPr>
              <a:t>Craft a specific response 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  <a:p>
            <a:pPr lvl="1"/>
            <a:r>
              <a:rPr lang="en-US" sz="5500" dirty="0">
                <a:solidFill>
                  <a:schemeClr val="tx1"/>
                </a:solidFill>
                <a:latin typeface="Calibri" charset="0"/>
              </a:rPr>
              <a:t>Write clear instructions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  <a:p>
            <a:pPr lvl="1"/>
            <a:r>
              <a:rPr lang="en-US" sz="5500" dirty="0">
                <a:solidFill>
                  <a:schemeClr val="tx1"/>
                </a:solidFill>
                <a:latin typeface="Calibri" charset="0"/>
              </a:rPr>
              <a:t>Using canned responses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  <a:p>
            <a:pPr lvl="1"/>
            <a:r>
              <a:rPr lang="en-US" sz="5500" dirty="0">
                <a:solidFill>
                  <a:schemeClr val="tx1"/>
                </a:solidFill>
                <a:latin typeface="Calibri" charset="0"/>
              </a:rPr>
              <a:t>Keep the </a:t>
            </a:r>
            <a:r>
              <a:rPr lang="en-US" sz="5500" dirty="0" smtClean="0">
                <a:solidFill>
                  <a:schemeClr val="tx1"/>
                </a:solidFill>
                <a:latin typeface="Calibri" charset="0"/>
              </a:rPr>
              <a:t>Recipient  informed</a:t>
            </a:r>
            <a:endParaRPr lang="en-US" sz="4500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charset="0"/>
              </a:rPr>
              <a:t>Replying to the email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156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1394" y="1905794"/>
            <a:ext cx="22610512" cy="10441161"/>
          </a:xfrm>
        </p:spPr>
        <p:txBody>
          <a:bodyPr vert="horz" lIns="91408" tIns="45703" rIns="91408" bIns="45703" rtlCol="1" anchor="t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>
                <a:solidFill>
                  <a:schemeClr val="tx1"/>
                </a:solidFill>
              </a:rPr>
              <a:t>Make an effort to reply quickly.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</a:rPr>
              <a:t>Good service is often considered quick, effective, and appreciative. Thus, you should make every effort to respond to </a:t>
            </a:r>
            <a:r>
              <a:rPr lang="en-US" sz="3600" dirty="0" smtClean="0">
                <a:solidFill>
                  <a:schemeClr val="tx1"/>
                </a:solidFill>
              </a:rPr>
              <a:t>your client/ Rob/Managers email </a:t>
            </a:r>
            <a:r>
              <a:rPr lang="en-US" sz="3600" dirty="0">
                <a:solidFill>
                  <a:schemeClr val="tx1"/>
                </a:solidFill>
              </a:rPr>
              <a:t>as soon as you acquire all of the necessary information. </a:t>
            </a:r>
          </a:p>
          <a:p>
            <a:pPr marL="0" indent="0" algn="just">
              <a:lnSpc>
                <a:spcPct val="15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marL="571300" indent="-5713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</a:rPr>
              <a:t>The best response time is </a:t>
            </a:r>
            <a:r>
              <a:rPr lang="en-US" sz="3600" dirty="0" smtClean="0">
                <a:solidFill>
                  <a:schemeClr val="tx1"/>
                </a:solidFill>
              </a:rPr>
              <a:t>within 15 minutes. If you require more time to respond properly, you should reply them/him by informing that, you received the email and you will get back to him with all the required info .  </a:t>
            </a:r>
            <a:endParaRPr lang="en-US" sz="3600" dirty="0">
              <a:solidFill>
                <a:schemeClr val="tx1"/>
              </a:solidFill>
            </a:endParaRPr>
          </a:p>
          <a:p>
            <a:pPr marL="571300" indent="-5713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571300" indent="-5713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</a:rPr>
              <a:t>In today’s society, </a:t>
            </a:r>
            <a:r>
              <a:rPr lang="en-US" sz="3600" dirty="0" smtClean="0">
                <a:solidFill>
                  <a:schemeClr val="tx1"/>
                </a:solidFill>
              </a:rPr>
              <a:t>recipients conditioned </a:t>
            </a:r>
            <a:r>
              <a:rPr lang="en-US" sz="3600" dirty="0">
                <a:solidFill>
                  <a:schemeClr val="tx1"/>
                </a:solidFill>
              </a:rPr>
              <a:t>to receive immediate responses to their questions, thus a quick reply can build </a:t>
            </a:r>
            <a:r>
              <a:rPr lang="en-US" sz="3600" dirty="0" smtClean="0">
                <a:solidFill>
                  <a:schemeClr val="tx1"/>
                </a:solidFill>
              </a:rPr>
              <a:t>recipients  </a:t>
            </a:r>
            <a:r>
              <a:rPr lang="en-US" sz="3600" dirty="0">
                <a:solidFill>
                  <a:schemeClr val="tx1"/>
                </a:solidFill>
              </a:rPr>
              <a:t>confidence.</a:t>
            </a:r>
          </a:p>
          <a:p>
            <a:pPr marL="0" indent="0" algn="just">
              <a:lnSpc>
                <a:spcPct val="150000"/>
              </a:lnSpc>
            </a:pP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794" y="915197"/>
            <a:ext cx="22610512" cy="1152127"/>
          </a:xfrm>
        </p:spPr>
        <p:txBody>
          <a:bodyPr/>
          <a:lstStyle/>
          <a:p>
            <a:pPr algn="ctr"/>
            <a:r>
              <a:rPr lang="en-US" sz="6600" dirty="0"/>
              <a:t>Be Punctual </a:t>
            </a:r>
          </a:p>
        </p:txBody>
      </p:sp>
    </p:spTree>
    <p:extLst>
      <p:ext uri="{BB962C8B-B14F-4D97-AF65-F5344CB8AC3E}">
        <p14:creationId xmlns:p14="http://schemas.microsoft.com/office/powerpoint/2010/main" xmlns="" val="114178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Provide clear instructions to your </a:t>
            </a:r>
            <a:r>
              <a:rPr lang="en-US" b="1" dirty="0" smtClean="0">
                <a:solidFill>
                  <a:schemeClr val="tx1"/>
                </a:solidFill>
              </a:rPr>
              <a:t>client/customer.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 order to make sure the </a:t>
            </a:r>
            <a:r>
              <a:rPr lang="en-US" dirty="0" smtClean="0">
                <a:solidFill>
                  <a:schemeClr val="tx1"/>
                </a:solidFill>
              </a:rPr>
              <a:t>recipients </a:t>
            </a:r>
            <a:r>
              <a:rPr lang="en-US" dirty="0" smtClean="0">
                <a:solidFill>
                  <a:schemeClr val="tx1"/>
                </a:solidFill>
              </a:rPr>
              <a:t>understand your message properly. </a:t>
            </a:r>
            <a:endParaRPr lang="en-US" dirty="0">
              <a:solidFill>
                <a:schemeClr val="tx1"/>
              </a:solidFill>
            </a:endParaRP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Simplify your response regarding complex issues by using numbers or bullet points to clearly separate the various steps or actions that need to be taken.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Employ the ELI5 (Explain Like I’m 5) technique. Before sending instructions that are technical or extraordinarily difficult, try rereading them as if you are five-years-old so that you can ensure your </a:t>
            </a:r>
            <a:r>
              <a:rPr lang="en-US" dirty="0" smtClean="0">
                <a:solidFill>
                  <a:schemeClr val="tx1"/>
                </a:solidFill>
              </a:rPr>
              <a:t>recipients </a:t>
            </a:r>
            <a:r>
              <a:rPr lang="en-US" dirty="0">
                <a:solidFill>
                  <a:schemeClr val="tx1"/>
                </a:solidFill>
              </a:rPr>
              <a:t>will understand them. The key is to remain respectful and </a:t>
            </a:r>
            <a:r>
              <a:rPr lang="en-US" b="1" u="sng" dirty="0">
                <a:solidFill>
                  <a:schemeClr val="tx1"/>
                </a:solidFill>
              </a:rPr>
              <a:t>not</a:t>
            </a:r>
            <a:r>
              <a:rPr lang="en-US" dirty="0">
                <a:solidFill>
                  <a:schemeClr val="tx1"/>
                </a:solidFill>
              </a:rPr>
              <a:t> to treat your </a:t>
            </a:r>
            <a:r>
              <a:rPr lang="en-US" dirty="0" smtClean="0">
                <a:solidFill>
                  <a:schemeClr val="tx1"/>
                </a:solidFill>
              </a:rPr>
              <a:t>recipients like </a:t>
            </a:r>
            <a:r>
              <a:rPr lang="en-US" dirty="0">
                <a:solidFill>
                  <a:schemeClr val="tx1"/>
                </a:solidFill>
              </a:rPr>
              <a:t>children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 dirty="0"/>
              <a:t>Write clear </a:t>
            </a:r>
            <a:r>
              <a:rPr lang="en-US" sz="7200" b="1" dirty="0" smtClean="0"/>
              <a:t>Message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1267556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58853" y="2538417"/>
            <a:ext cx="11304013" cy="10440987"/>
          </a:xfrm>
        </p:spPr>
        <p:txBody>
          <a:bodyPr vert="horz" lIns="91408" tIns="45703" rIns="91408" bIns="45703" rtlCol="1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Helvetica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Helvetica" charset="0"/>
              </a:rPr>
            </a:b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</a:rPr>
              <a:t>Dear James,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Sequel to my previous email regarding sending in your proctor information, please ensure to provide the following information in the email</a:t>
            </a:r>
            <a:r>
              <a:rPr lang="en-US" sz="4800" dirty="0" smtClean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rgbClr val="545454"/>
                </a:solidFill>
              </a:rPr>
              <a:t/>
            </a:r>
            <a:br>
              <a:rPr lang="en-US" dirty="0">
                <a:solidFill>
                  <a:srgbClr val="545454"/>
                </a:solidFill>
              </a:rPr>
            </a:br>
            <a:endParaRPr lang="en-US" dirty="0">
              <a:solidFill>
                <a:srgbClr val="545454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First Name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Last Name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Email Address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Confirm Proctor's Email Address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Phone Number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country of residence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city of residence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B050"/>
                </a:solidFill>
              </a:rPr>
              <a:t>Proctor's occupation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4800" dirty="0">
              <a:solidFill>
                <a:srgbClr val="545454"/>
              </a:solidFill>
            </a:endParaRPr>
          </a:p>
          <a:p>
            <a:pPr marL="0" indent="0">
              <a:buNone/>
            </a:pPr>
            <a:r>
              <a:rPr lang="en-US" sz="4800" dirty="0">
                <a:solidFill>
                  <a:schemeClr val="tx1"/>
                </a:solidFill>
              </a:rPr>
              <a:t>Best Regards,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545454"/>
              </a:solidFill>
              <a:latin typeface="Helvetica" charset="0"/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b="1" dirty="0"/>
              <a:t>Write clear instructions - Examples</a:t>
            </a:r>
            <a:endParaRPr lang="en-US" sz="8000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12260195" y="2509659"/>
            <a:ext cx="11304013" cy="10440987"/>
          </a:xfrm>
          <a:prstGeom prst="rect">
            <a:avLst/>
          </a:prstGeom>
        </p:spPr>
        <p:txBody>
          <a:bodyPr vert="horz" lIns="91408" tIns="45703" rIns="91408" bIns="45703" rtlCol="1" anchor="t">
            <a:normAutofit/>
          </a:bodyPr>
          <a:lstStyle>
            <a:lvl1pPr marL="816479" indent="-816479" algn="l" defTabSz="2177278" rtl="0" eaLnBrk="1" latinLnBrk="0" hangingPunct="1">
              <a:spcBef>
                <a:spcPct val="20000"/>
              </a:spcBef>
              <a:buFont typeface="Arial" pitchFamily="34" charset="0"/>
              <a:buNone/>
              <a:defRPr sz="4000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769038" indent="-68039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2721597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3810236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4898875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987514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076153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64792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53431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3200" dirty="0">
                <a:solidFill>
                  <a:srgbClr val="545454"/>
                </a:solidFill>
                <a:latin typeface="Helvetica" charset="0"/>
              </a:rPr>
              <a:t/>
            </a:r>
            <a:br>
              <a:rPr lang="en-US" sz="3200" dirty="0">
                <a:solidFill>
                  <a:srgbClr val="545454"/>
                </a:solidFill>
                <a:latin typeface="Helvetica" charset="0"/>
              </a:rPr>
            </a:br>
            <a:endParaRPr lang="en-US" sz="3200" dirty="0">
              <a:solidFill>
                <a:srgbClr val="545454"/>
              </a:solidFill>
              <a:latin typeface="Helvetica" charset="0"/>
            </a:endParaRPr>
          </a:p>
          <a:p>
            <a:pPr marL="0" indent="0"/>
            <a:r>
              <a:rPr lang="en-US" dirty="0">
                <a:solidFill>
                  <a:schemeClr val="tx1"/>
                </a:solidFill>
              </a:rPr>
              <a:t>Dear James,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Sequel to my previous email regarding sending in your proctor information, please ensure to provide me his name, email, phone number, address and occupation.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0" indent="0"/>
            <a:r>
              <a:rPr lang="en-US" dirty="0">
                <a:solidFill>
                  <a:schemeClr val="tx1"/>
                </a:solidFill>
              </a:rPr>
              <a:t>Best Regards,</a:t>
            </a:r>
          </a:p>
          <a:p>
            <a:pPr>
              <a:buFont typeface="Arial" pitchFamily="34" charset="0"/>
              <a:buChar char="•"/>
            </a:pPr>
            <a:endParaRPr lang="en-US" sz="3200" dirty="0">
              <a:solidFill>
                <a:srgbClr val="545454"/>
              </a:solidFill>
              <a:latin typeface="Helvetica" charset="0"/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6233924" y="2674498"/>
            <a:ext cx="3092079" cy="754018"/>
          </a:xfrm>
          <a:prstGeom prst="rect">
            <a:avLst/>
          </a:prstGeom>
        </p:spPr>
        <p:txBody>
          <a:bodyPr lIns="91408" tIns="45703" rIns="91408" bIns="45703" rtlCol="0" anchor="t">
            <a:spAutoFit/>
          </a:bodyPr>
          <a:lstStyle/>
          <a:p>
            <a:pPr algn="ctr"/>
            <a:r>
              <a:rPr lang="en-US">
                <a:solidFill>
                  <a:srgbClr val="3F3F3F"/>
                </a:solidFill>
                <a:latin typeface="Calibri" charset="0"/>
              </a:rPr>
              <a:t>GOOD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3194" y="2674498"/>
            <a:ext cx="3092079" cy="754018"/>
          </a:xfrm>
          <a:prstGeom prst="rect">
            <a:avLst/>
          </a:prstGeom>
        </p:spPr>
        <p:txBody>
          <a:bodyPr lIns="91408" tIns="45703" rIns="91408" bIns="45703" rtlCol="0" anchor="t">
            <a:spAutoFit/>
          </a:bodyPr>
          <a:lstStyle/>
          <a:p>
            <a:pPr algn="ctr"/>
            <a:r>
              <a:rPr lang="en-US" dirty="0">
                <a:solidFill>
                  <a:srgbClr val="3F3F3F"/>
                </a:solidFill>
                <a:latin typeface="Calibri" charset="0"/>
              </a:rPr>
              <a:t>BEST</a:t>
            </a:r>
          </a:p>
        </p:txBody>
      </p:sp>
      <p:sp>
        <p:nvSpPr>
          <p:cNvPr id="7" name="Arrow: Left 6"/>
          <p:cNvSpPr/>
          <p:nvPr/>
        </p:nvSpPr>
        <p:spPr>
          <a:xfrm rot="-1500000">
            <a:off x="8544150" y="8537053"/>
            <a:ext cx="2405791" cy="4841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3" rIns="91408" bIns="45703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353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Include additional support information to your </a:t>
            </a:r>
            <a:r>
              <a:rPr lang="en-US" dirty="0" smtClean="0">
                <a:solidFill>
                  <a:schemeClr val="tx1"/>
                </a:solidFill>
              </a:rPr>
              <a:t>recipients/client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Stay proactive in keeping your </a:t>
            </a:r>
            <a:r>
              <a:rPr lang="en-US" dirty="0" smtClean="0">
                <a:solidFill>
                  <a:schemeClr val="tx1"/>
                </a:solidFill>
              </a:rPr>
              <a:t>recipients/client informed </a:t>
            </a:r>
            <a:r>
              <a:rPr lang="en-US" dirty="0">
                <a:solidFill>
                  <a:schemeClr val="tx1"/>
                </a:solidFill>
              </a:rPr>
              <a:t>and keep them posted to any updates.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Anticipate any additional needs or concerns prior to the </a:t>
            </a:r>
            <a:r>
              <a:rPr lang="en-US" dirty="0" smtClean="0">
                <a:solidFill>
                  <a:schemeClr val="tx1"/>
                </a:solidFill>
              </a:rPr>
              <a:t>recipient asking </a:t>
            </a:r>
            <a:r>
              <a:rPr lang="en-US" dirty="0">
                <a:solidFill>
                  <a:schemeClr val="tx1"/>
                </a:solidFill>
              </a:rPr>
              <a:t>them.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contact information so the </a:t>
            </a:r>
            <a:r>
              <a:rPr lang="en-US" dirty="0" smtClean="0">
                <a:solidFill>
                  <a:schemeClr val="tx1"/>
                </a:solidFill>
              </a:rPr>
              <a:t>customer/prospect can </a:t>
            </a:r>
            <a:r>
              <a:rPr lang="en-US" dirty="0">
                <a:solidFill>
                  <a:schemeClr val="tx1"/>
                </a:solidFill>
              </a:rPr>
              <a:t>reply directly back to you.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b="1" dirty="0"/>
              <a:t>Keep the </a:t>
            </a:r>
            <a:r>
              <a:rPr lang="en-US" sz="8000" b="1" dirty="0" smtClean="0"/>
              <a:t>recipients</a:t>
            </a:r>
            <a:r>
              <a:rPr lang="en-US" sz="8000" dirty="0" smtClean="0">
                <a:solidFill>
                  <a:srgbClr val="545454"/>
                </a:solidFill>
              </a:rPr>
              <a:t> </a:t>
            </a:r>
            <a:r>
              <a:rPr lang="en-US" sz="8000" b="1" dirty="0" smtClean="0"/>
              <a:t>Informed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xmlns="" val="3344076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67813" y="3243149"/>
            <a:ext cx="9736138" cy="9736251"/>
          </a:xfrm>
        </p:spPr>
        <p:txBody>
          <a:bodyPr vert="horz" lIns="91408" tIns="45703" rIns="91408" bIns="45703" rtlCol="1" anchor="t"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4500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charset="0"/>
              </a:rPr>
              <a:t>Proofread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8051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45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b="1" dirty="0" smtClean="0">
                <a:solidFill>
                  <a:schemeClr val="tx1"/>
                </a:solidFill>
              </a:rPr>
              <a:t>Creating </a:t>
            </a:r>
            <a:r>
              <a:rPr lang="en-US" sz="4500" b="1" dirty="0">
                <a:solidFill>
                  <a:schemeClr val="tx1"/>
                </a:solidFill>
              </a:rPr>
              <a:t>an email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</a:rPr>
              <a:t>Choose a subject line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</a:rPr>
              <a:t>Introduce yourself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</a:rPr>
              <a:t>Personalize the email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Shorten lengthy emails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Edit tone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Concluding an email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b="1" dirty="0">
                <a:solidFill>
                  <a:schemeClr val="tx1"/>
                </a:solidFill>
              </a:rPr>
              <a:t>Replying to emails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Be punctual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Craft a specific response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Write clear instructions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Using canned responses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chemeClr val="tx1"/>
                </a:solidFill>
                <a:latin typeface="Calibri" charset="0"/>
              </a:rPr>
              <a:t>Keep the </a:t>
            </a:r>
            <a:r>
              <a:rPr lang="en-US" sz="4500" dirty="0" smtClean="0">
                <a:solidFill>
                  <a:schemeClr val="tx1"/>
                </a:solidFill>
                <a:latin typeface="Calibri" charset="0"/>
              </a:rPr>
              <a:t>recipient informed</a:t>
            </a:r>
            <a:endParaRPr lang="en-US" sz="4500" b="1" dirty="0">
              <a:solidFill>
                <a:schemeClr val="tx1"/>
              </a:solidFill>
              <a:latin typeface="Calibri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b="1" dirty="0" smtClean="0">
                <a:solidFill>
                  <a:schemeClr val="tx1"/>
                </a:solidFill>
              </a:rPr>
              <a:t>Proofread</a:t>
            </a:r>
            <a:endParaRPr lang="en-US" sz="4500" b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xmlns="" val="3687674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chemeClr val="tx1"/>
                </a:solidFill>
                <a:latin typeface="Helvetica" charset="0"/>
              </a:rPr>
              <a:t>Proofread your email.</a:t>
            </a:r>
            <a:r>
              <a:rPr lang="en-US" sz="4400" dirty="0">
                <a:solidFill>
                  <a:schemeClr val="tx1"/>
                </a:solidFill>
                <a:latin typeface="Calibri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Calibri"/>
              </a:rPr>
              <a:t>In </a:t>
            </a:r>
            <a:r>
              <a:rPr lang="en-US" sz="4400" dirty="0">
                <a:solidFill>
                  <a:schemeClr val="tx1"/>
                </a:solidFill>
                <a:latin typeface="Calibri"/>
              </a:rPr>
              <a:t>a busy day, it is easy to leave out words, miss typos, repeat words, or use of the wrong punctuation. </a:t>
            </a:r>
            <a:r>
              <a:rPr lang="en-US" sz="4400" dirty="0">
                <a:solidFill>
                  <a:schemeClr val="tx1"/>
                </a:solidFill>
                <a:latin typeface="Calibri" charset="0"/>
              </a:rPr>
              <a:t>Do good spelling and grammar checks. Your credibility is coming from the email text/writing. </a:t>
            </a:r>
          </a:p>
          <a:p>
            <a:pPr marL="0" indent="0"/>
            <a:endParaRPr lang="en-US" sz="4400" dirty="0">
              <a:solidFill>
                <a:schemeClr val="tx1"/>
              </a:solidFill>
              <a:latin typeface="Helvetica" charset="0"/>
            </a:endParaRP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4400" dirty="0">
                <a:solidFill>
                  <a:schemeClr val="tx1"/>
                </a:solidFill>
                <a:latin typeface="Calibri"/>
              </a:rPr>
              <a:t>n addition to grammar and word choice, try making your email look appealing by opening the page up with set margins, short and easy-to-read paragraphs, and bullet points for multiple steps</a:t>
            </a:r>
            <a:r>
              <a:rPr lang="en-US" sz="4400" dirty="0" smtClean="0">
                <a:solidFill>
                  <a:schemeClr val="tx1"/>
                </a:solidFill>
                <a:latin typeface="Calibri"/>
              </a:rPr>
              <a:t>.</a:t>
            </a:r>
            <a:endParaRPr lang="en-US" sz="44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 dirty="0"/>
              <a:t>Proofread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xmlns="" val="919521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/>
              </a:rPr>
              <a:t>Use the right subject line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/>
              </a:rPr>
              <a:t>Respond promptly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/>
              </a:rPr>
              <a:t>Personalize the response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/>
              </a:rPr>
              <a:t>Answer all the questions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 smtClean="0">
                <a:solidFill>
                  <a:schemeClr val="tx1"/>
                </a:solidFill>
                <a:latin typeface="Calibri"/>
              </a:rPr>
              <a:t>Use </a:t>
            </a:r>
            <a:r>
              <a:rPr lang="en-US" sz="4800" dirty="0">
                <a:solidFill>
                  <a:schemeClr val="tx1"/>
                </a:solidFill>
                <a:latin typeface="Calibri"/>
              </a:rPr>
              <a:t>a polite, positive and personal tone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/>
              </a:rPr>
              <a:t>Write clearly and simply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/>
              </a:rPr>
              <a:t>Proofread for mechanical errors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 charset="0"/>
              </a:rPr>
              <a:t>When in doubt, run your email/script by your supervisor or by someone who's been doing it a while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/>
                </a:solidFill>
                <a:latin typeface="Calibri" charset="0"/>
              </a:rPr>
              <a:t>Show that you will do MORE than the basics (because everyone's doing that already) </a:t>
            </a:r>
          </a:p>
          <a:p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xmlns="" val="2981516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1516" y="6018808"/>
            <a:ext cx="6984775" cy="127203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Creating an Email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30594" y="2362994"/>
            <a:ext cx="11667514" cy="10141203"/>
          </a:xfrm>
          <a:prstGeom prst="rect">
            <a:avLst/>
          </a:prstGeom>
          <a:noFill/>
        </p:spPr>
        <p:txBody>
          <a:bodyPr wrap="square" lIns="91408" tIns="45703" rIns="91408" bIns="45703" rtlCol="0" anchor="t">
            <a:spAutoFit/>
          </a:bodyPr>
          <a:lstStyle/>
          <a:p>
            <a:pPr marL="685557" indent="-685557" algn="l" rtl="0">
              <a:buFont typeface="Arial" panose="020B0604020202020204" pitchFamily="34" charset="0"/>
              <a:buChar char="•"/>
            </a:pPr>
            <a:r>
              <a:rPr lang="en-US" sz="5500" dirty="0">
                <a:solidFill>
                  <a:srgbClr val="2F2F2F"/>
                </a:solidFill>
                <a:latin typeface="Calibri" charset="0"/>
              </a:rPr>
              <a:t>Choose a subject line </a:t>
            </a: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r>
              <a:rPr lang="en-US" sz="5500" dirty="0">
                <a:solidFill>
                  <a:srgbClr val="2F2F2F"/>
                </a:solidFill>
                <a:latin typeface="Calibri" charset="0"/>
              </a:rPr>
              <a:t>Introduce yourself </a:t>
            </a: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r>
              <a:rPr lang="en-US" sz="5500" dirty="0">
                <a:solidFill>
                  <a:srgbClr val="2F2F2F"/>
                </a:solidFill>
                <a:latin typeface="Calibri" charset="0"/>
              </a:rPr>
              <a:t>Personalize the email </a:t>
            </a: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r>
              <a:rPr lang="en-US" sz="5500" dirty="0">
                <a:solidFill>
                  <a:srgbClr val="000000"/>
                </a:solidFill>
                <a:latin typeface="Calibri" charset="0"/>
              </a:rPr>
              <a:t>Shorten lengthy emails </a:t>
            </a: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r>
              <a:rPr lang="en-US" sz="5500" dirty="0">
                <a:solidFill>
                  <a:srgbClr val="000000"/>
                </a:solidFill>
                <a:latin typeface="Calibri" charset="0"/>
              </a:rPr>
              <a:t>Edit tone </a:t>
            </a:r>
            <a:endParaRPr lang="en-US" sz="5500" dirty="0">
              <a:latin typeface="Calibri" charset="0"/>
            </a:endParaRPr>
          </a:p>
          <a:p>
            <a:pPr algn="l" rtl="0"/>
            <a:endParaRPr lang="en-US" sz="5500" dirty="0">
              <a:latin typeface="Calibri" charset="0"/>
            </a:endParaRPr>
          </a:p>
          <a:p>
            <a:pPr marL="685557" indent="-685557" algn="l" rtl="0">
              <a:buFont typeface="Arial" panose="020B0604020202020204" pitchFamily="34" charset="0"/>
              <a:buChar char="•"/>
            </a:pPr>
            <a:r>
              <a:rPr lang="en-US" sz="5500" dirty="0">
                <a:solidFill>
                  <a:srgbClr val="000000"/>
                </a:solidFill>
                <a:latin typeface="Calibri" charset="0"/>
              </a:rPr>
              <a:t>Concluding an email </a:t>
            </a:r>
            <a:endParaRPr lang="en-US" sz="4800" dirty="0" smtClean="0"/>
          </a:p>
          <a:p>
            <a:pPr lvl="1" algn="l" rtl="0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396394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5593" y="1905798"/>
            <a:ext cx="23698199" cy="11506994"/>
          </a:xfrm>
        </p:spPr>
        <p:txBody>
          <a:bodyPr vert="horz" lIns="91408" tIns="45703" rIns="91408" bIns="45703" rtlCol="1" anchor="t">
            <a:normAutofit/>
          </a:bodyPr>
          <a:lstStyle/>
          <a:p>
            <a:pPr marL="1088256" lvl="1" indent="0">
              <a:buNone/>
            </a:pPr>
            <a:r>
              <a:rPr lang="en-US" sz="4300" b="1" dirty="0">
                <a:solidFill>
                  <a:schemeClr val="tx1"/>
                </a:solidFill>
                <a:latin typeface="Calibri"/>
              </a:rPr>
              <a:t>Customize the subject line.</a:t>
            </a:r>
            <a:r>
              <a:rPr lang="en-US" sz="4300" dirty="0">
                <a:solidFill>
                  <a:schemeClr val="tx1"/>
                </a:solidFill>
                <a:latin typeface="Calibri"/>
              </a:rPr>
              <a:t> Subject lines are important because they often determine whether an email is opened or not. </a:t>
            </a:r>
          </a:p>
          <a:p>
            <a:pPr marL="1088256" lvl="1" indent="0">
              <a:buNone/>
            </a:pPr>
            <a:endParaRPr lang="en-US" sz="4300" dirty="0">
              <a:solidFill>
                <a:schemeClr val="tx1"/>
              </a:solidFill>
              <a:latin typeface="Helvetica" charset="0"/>
            </a:endParaRPr>
          </a:p>
          <a:p>
            <a:pPr lvl="1"/>
            <a:r>
              <a:rPr lang="en-US" sz="4300" dirty="0">
                <a:solidFill>
                  <a:schemeClr val="tx1"/>
                </a:solidFill>
                <a:latin typeface="Calibri"/>
              </a:rPr>
              <a:t>Keep the subject line brief and specific, and place the most important word at the beginning. </a:t>
            </a:r>
          </a:p>
          <a:p>
            <a:pPr marL="1088256" lvl="1" indent="0">
              <a:buNone/>
            </a:pPr>
            <a:endParaRPr lang="en-US" sz="4300" dirty="0">
              <a:solidFill>
                <a:schemeClr val="tx1"/>
              </a:solidFill>
              <a:latin typeface="Helvetica" charset="0"/>
            </a:endParaRPr>
          </a:p>
          <a:p>
            <a:pPr lvl="1"/>
            <a:r>
              <a:rPr lang="en-US" sz="4300" dirty="0">
                <a:solidFill>
                  <a:schemeClr val="tx1"/>
                </a:solidFill>
                <a:latin typeface="Calibri"/>
              </a:rPr>
              <a:t>Be careful not to use all capital letters or excessively use punctuation, like exclamation points. </a:t>
            </a:r>
          </a:p>
          <a:p>
            <a:pPr lvl="1"/>
            <a:endParaRPr lang="en-US" sz="4300" dirty="0">
              <a:solidFill>
                <a:schemeClr val="tx1"/>
              </a:solidFill>
              <a:latin typeface="Helvetica" charset="0"/>
            </a:endParaRPr>
          </a:p>
          <a:p>
            <a:pPr lvl="1"/>
            <a:r>
              <a:rPr lang="en-US" sz="4300" dirty="0">
                <a:solidFill>
                  <a:schemeClr val="tx1"/>
                </a:solidFill>
                <a:latin typeface="Calibri" charset="0"/>
              </a:rPr>
              <a:t>Avoid using negative language in the subject line. We want to be sure that the </a:t>
            </a:r>
            <a:r>
              <a:rPr lang="en-US" sz="4300" dirty="0" smtClean="0">
                <a:solidFill>
                  <a:schemeClr val="tx1"/>
                </a:solidFill>
                <a:latin typeface="Calibri" charset="0"/>
              </a:rPr>
              <a:t>receiver does </a:t>
            </a:r>
            <a:r>
              <a:rPr lang="en-US" sz="4300" dirty="0">
                <a:solidFill>
                  <a:schemeClr val="tx1"/>
                </a:solidFill>
                <a:latin typeface="Calibri" charset="0"/>
              </a:rPr>
              <a:t>not have an unfavorable reaction to the email before opening it. </a:t>
            </a:r>
            <a:endParaRPr lang="en-US" sz="43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/>
              <a:t>Choose a Subject Line</a:t>
            </a:r>
          </a:p>
        </p:txBody>
      </p:sp>
    </p:spTree>
    <p:extLst>
      <p:ext uri="{BB962C8B-B14F-4D97-AF65-F5344CB8AC3E}">
        <p14:creationId xmlns:p14="http://schemas.microsoft.com/office/powerpoint/2010/main" xmlns="" val="1141781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algn="just">
              <a:buNone/>
            </a:pPr>
            <a:r>
              <a:rPr lang="en-US" sz="3600" b="1" dirty="0">
                <a:solidFill>
                  <a:schemeClr val="tx1"/>
                </a:solidFill>
              </a:rPr>
              <a:t>Introduce yourself.</a:t>
            </a:r>
            <a:r>
              <a:rPr lang="en-US" sz="3600" dirty="0">
                <a:solidFill>
                  <a:schemeClr val="tx1"/>
                </a:solidFill>
              </a:rPr>
              <a:t> Similar to using the </a:t>
            </a:r>
            <a:r>
              <a:rPr lang="en-US" sz="3600" dirty="0" smtClean="0">
                <a:solidFill>
                  <a:schemeClr val="tx1"/>
                </a:solidFill>
              </a:rPr>
              <a:t>receiver’s </a:t>
            </a:r>
            <a:r>
              <a:rPr lang="en-US" sz="3600" dirty="0">
                <a:solidFill>
                  <a:schemeClr val="tx1"/>
                </a:solidFill>
              </a:rPr>
              <a:t>name, you should also use your name </a:t>
            </a:r>
            <a:r>
              <a:rPr lang="en-US" sz="3600" dirty="0" smtClean="0">
                <a:solidFill>
                  <a:schemeClr val="tx1"/>
                </a:solidFill>
              </a:rPr>
              <a:t>to personalize </a:t>
            </a:r>
            <a:r>
              <a:rPr lang="en-US" sz="3600" dirty="0">
                <a:solidFill>
                  <a:schemeClr val="tx1"/>
                </a:solidFill>
              </a:rPr>
              <a:t>the email. After all, this should be framed as a conversation between two </a:t>
            </a:r>
            <a:r>
              <a:rPr lang="en-US" sz="3600" dirty="0" smtClean="0">
                <a:solidFill>
                  <a:schemeClr val="tx1"/>
                </a:solidFill>
              </a:rPr>
              <a:t>people rather </a:t>
            </a:r>
            <a:r>
              <a:rPr lang="en-US" sz="3600" dirty="0">
                <a:solidFill>
                  <a:schemeClr val="tx1"/>
                </a:solidFill>
              </a:rPr>
              <a:t>than a transaction between two entities. </a:t>
            </a:r>
            <a:endParaRPr lang="en-US" sz="36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 In </a:t>
            </a:r>
            <a:r>
              <a:rPr lang="en-US" sz="3600" dirty="0">
                <a:solidFill>
                  <a:schemeClr val="tx1"/>
                </a:solidFill>
              </a:rPr>
              <a:t>addition to your name, include your title and contact information so that you establish some rapport for future communication</a:t>
            </a:r>
            <a:r>
              <a:rPr lang="en-US" sz="3600" dirty="0" smtClean="0">
                <a:solidFill>
                  <a:schemeClr val="tx1"/>
                </a:solidFill>
              </a:rPr>
              <a:t>. 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Char char="•"/>
            </a:pPr>
            <a:endParaRPr lang="en-US" sz="36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We </a:t>
            </a:r>
            <a:r>
              <a:rPr lang="en-US" sz="3600" dirty="0" smtClean="0">
                <a:solidFill>
                  <a:schemeClr val="tx1"/>
                </a:solidFill>
              </a:rPr>
              <a:t>already have our own signature in outlook, be sure to use this always when you contact from webmail/other site.</a:t>
            </a:r>
          </a:p>
          <a:p>
            <a:pPr marL="0" indent="0">
              <a:buFont typeface="Arial" pitchFamily="34" charset="0"/>
              <a:buChar char="•"/>
            </a:pPr>
            <a:endParaRPr lang="en-US" sz="36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you can start with: Thank you for your email./Thank you for your prompt reply/I hope this email finds you well etc</a:t>
            </a:r>
            <a:endParaRPr lang="en-US" sz="3600" dirty="0">
              <a:solidFill>
                <a:schemeClr val="tx1"/>
              </a:solidFill>
            </a:endParaRPr>
          </a:p>
          <a:p>
            <a:pPr marL="0" indent="0"/>
            <a:endParaRPr lang="en-US" sz="36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rgbClr val="545454"/>
              </a:solidFill>
              <a:latin typeface="Helvetica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949014" y="862745"/>
            <a:ext cx="22610512" cy="1152127"/>
          </a:xfrm>
          <a:prstGeom prst="rect">
            <a:avLst/>
          </a:prstGeom>
        </p:spPr>
        <p:txBody>
          <a:bodyPr vert="horz" lIns="217652" tIns="108826" rIns="217652" bIns="108826" rtlCol="1" anchor="ctr">
            <a:noAutofit/>
          </a:bodyPr>
          <a:lstStyle>
            <a:lvl1pPr algn="l" defTabSz="2177278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6"/>
                </a:solidFill>
                <a:latin typeface="+mn-lt"/>
                <a:ea typeface="+mj-ea"/>
                <a:cs typeface="+mn-cs"/>
              </a:defRPr>
            </a:lvl1pPr>
          </a:lstStyle>
          <a:p>
            <a:pPr algn="ctr"/>
            <a:r>
              <a:rPr lang="en-US" sz="8000" dirty="0">
                <a:solidFill>
                  <a:schemeClr val="tx1"/>
                </a:solidFill>
              </a:rPr>
              <a:t>Introduce Yourself</a:t>
            </a:r>
          </a:p>
        </p:txBody>
      </p:sp>
    </p:spTree>
    <p:extLst>
      <p:ext uri="{BB962C8B-B14F-4D97-AF65-F5344CB8AC3E}">
        <p14:creationId xmlns:p14="http://schemas.microsoft.com/office/powerpoint/2010/main" xmlns="" val="345712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chemeClr val="tx1"/>
                </a:solidFill>
              </a:rPr>
              <a:t>Personalize the email by using </a:t>
            </a:r>
            <a:r>
              <a:rPr lang="en-US" sz="3600" dirty="0" smtClean="0">
                <a:solidFill>
                  <a:schemeClr val="tx1"/>
                </a:solidFill>
              </a:rPr>
              <a:t>the receiver name</a:t>
            </a:r>
            <a:r>
              <a:rPr lang="en-US" sz="3600" dirty="0">
                <a:solidFill>
                  <a:schemeClr val="tx1"/>
                </a:solidFill>
              </a:rPr>
              <a:t>. </a:t>
            </a:r>
            <a:r>
              <a:rPr lang="en-US" sz="3600" dirty="0" smtClean="0">
                <a:solidFill>
                  <a:schemeClr val="tx1"/>
                </a:solidFill>
              </a:rPr>
              <a:t>people appreciate </a:t>
            </a:r>
            <a:r>
              <a:rPr lang="en-US" sz="3600" dirty="0">
                <a:solidFill>
                  <a:schemeClr val="tx1"/>
                </a:solidFill>
              </a:rPr>
              <a:t>personalized emails that </a:t>
            </a:r>
            <a:r>
              <a:rPr lang="en-US" sz="3600" dirty="0" smtClean="0">
                <a:solidFill>
                  <a:schemeClr val="tx1"/>
                </a:solidFill>
              </a:rPr>
              <a:t>are addressed </a:t>
            </a:r>
            <a:r>
              <a:rPr lang="en-US" sz="3600" dirty="0">
                <a:solidFill>
                  <a:schemeClr val="tx1"/>
                </a:solidFill>
              </a:rPr>
              <a:t>to them by their name. 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pPr marL="571300" indent="-571300"/>
            <a:r>
              <a:rPr lang="en-US" sz="3600" dirty="0">
                <a:solidFill>
                  <a:schemeClr val="tx1"/>
                </a:solidFill>
              </a:rPr>
              <a:t>A personal email will make a stronger connection with the </a:t>
            </a:r>
            <a:r>
              <a:rPr lang="en-US" sz="3600" dirty="0" smtClean="0">
                <a:solidFill>
                  <a:schemeClr val="tx1"/>
                </a:solidFill>
              </a:rPr>
              <a:t>receiver than </a:t>
            </a:r>
            <a:r>
              <a:rPr lang="en-US" sz="3600" dirty="0">
                <a:solidFill>
                  <a:schemeClr val="tx1"/>
                </a:solidFill>
              </a:rPr>
              <a:t>an informal, generic email.</a:t>
            </a:r>
          </a:p>
          <a:p>
            <a:pPr marL="0" indent="0"/>
            <a:endParaRPr lang="en-US" sz="3600" dirty="0">
              <a:solidFill>
                <a:schemeClr val="tx1"/>
              </a:solidFill>
            </a:endParaRPr>
          </a:p>
          <a:p>
            <a:pPr marL="571300" indent="-571300"/>
            <a:r>
              <a:rPr lang="en-US" sz="3600" dirty="0">
                <a:solidFill>
                  <a:schemeClr val="tx1"/>
                </a:solidFill>
              </a:rPr>
              <a:t>Where appropriate, choose a salutation that reflects your </a:t>
            </a:r>
            <a:r>
              <a:rPr lang="en-US" sz="3600" dirty="0" smtClean="0">
                <a:solidFill>
                  <a:schemeClr val="tx1"/>
                </a:solidFill>
              </a:rPr>
              <a:t>receiver status</a:t>
            </a:r>
            <a:r>
              <a:rPr lang="en-US" sz="3600" dirty="0">
                <a:solidFill>
                  <a:schemeClr val="tx1"/>
                </a:solidFill>
              </a:rPr>
              <a:t>. For example, a medical doctor should be addressed as “Dr.” 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571300" indent="-571300"/>
            <a:endParaRPr lang="en-US" sz="3600" dirty="0" smtClean="0">
              <a:solidFill>
                <a:schemeClr val="tx1"/>
              </a:solidFill>
            </a:endParaRPr>
          </a:p>
          <a:p>
            <a:pPr marL="571300" indent="-571300"/>
            <a:r>
              <a:rPr lang="en-US" sz="3600" dirty="0" smtClean="0">
                <a:solidFill>
                  <a:schemeClr val="tx1"/>
                </a:solidFill>
              </a:rPr>
              <a:t>Some key phrases can help show empathy in writing. When appropriate, you want to use these:</a:t>
            </a:r>
          </a:p>
          <a:p>
            <a:pPr lvl="1"/>
            <a:r>
              <a:rPr lang="en-US" sz="3600" dirty="0" smtClean="0">
                <a:solidFill>
                  <a:schemeClr val="tx1"/>
                </a:solidFill>
              </a:rPr>
              <a:t>You’re right.</a:t>
            </a:r>
          </a:p>
          <a:p>
            <a:pPr lvl="1"/>
            <a:r>
              <a:rPr lang="en-US" sz="3600" dirty="0" smtClean="0">
                <a:solidFill>
                  <a:schemeClr val="tx1"/>
                </a:solidFill>
              </a:rPr>
              <a:t>I can definitely understand.</a:t>
            </a:r>
          </a:p>
          <a:p>
            <a:pPr lvl="1"/>
            <a:r>
              <a:rPr lang="en-US" sz="3600" dirty="0" smtClean="0">
                <a:solidFill>
                  <a:schemeClr val="tx1"/>
                </a:solidFill>
              </a:rPr>
              <a:t>I can see your point.</a:t>
            </a:r>
          </a:p>
          <a:p>
            <a:pPr lvl="1"/>
            <a:r>
              <a:rPr lang="en-US" sz="3600" dirty="0" smtClean="0">
                <a:solidFill>
                  <a:schemeClr val="tx1"/>
                </a:solidFill>
              </a:rPr>
              <a:t>That sounds difficult.</a:t>
            </a:r>
          </a:p>
          <a:p>
            <a:pPr marL="571300" indent="-5713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b="1" dirty="0"/>
              <a:t>Personalize the Email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xmlns="" val="18579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  <a:latin typeface="Calibri" charset="0"/>
              </a:rPr>
              <a:t>Cultural Differences </a:t>
            </a:r>
            <a:endParaRPr lang="en-US" i="1" dirty="0" smtClean="0">
              <a:solidFill>
                <a:schemeClr val="tx1"/>
              </a:solidFill>
              <a:latin typeface="Calibri" charset="0"/>
            </a:endParaRP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Recognize time zone differences: Be aware of the time difference between you and recipient. </a:t>
            </a:r>
          </a:p>
          <a:p>
            <a:pPr marL="0" indent="0"/>
            <a:endParaRPr lang="en-US" i="1" dirty="0" smtClean="0">
              <a:solidFill>
                <a:schemeClr val="tx1"/>
              </a:solidFill>
              <a:latin typeface="Calibri" charset="0"/>
            </a:endParaRP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When including dates in e-mails, be sure to write out the month. Some cultures use the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DAY/MONTH/YEAR </a:t>
            </a: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structure while others uses the MONTH/DAY/YEAR structure. To avoid mixing up dates, write them out like this: January 13th, 2016. </a:t>
            </a:r>
          </a:p>
          <a:p>
            <a:pPr marL="0" indent="0"/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  <a:latin typeface="Calibri" charset="0"/>
              </a:rPr>
              <a:t>Professionalism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571300" indent="-571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Avoid use of humor. Sense of humor differs from culture to culture and context is also lost through writing. 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b="1" dirty="0" smtClean="0"/>
              <a:t>Personalize the Email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xmlns="" val="409234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72594" y="2515394"/>
            <a:ext cx="9094099" cy="10440987"/>
          </a:xfrm>
        </p:spPr>
        <p:txBody>
          <a:bodyPr vert="horz" lIns="91408" tIns="45703" rIns="91408" bIns="45703" rtlCol="1" anchor="t">
            <a:normAutofit fontScale="92500" lnSpcReduction="20000"/>
          </a:bodyPr>
          <a:lstStyle/>
          <a:p>
            <a:pPr marL="571300" indent="-571300">
              <a:buFont typeface="Arial" panose="020B0604020202020204" pitchFamily="34" charset="0"/>
              <a:buChar char="•"/>
            </a:pPr>
            <a:endParaRPr lang="en-US" b="1" dirty="0">
              <a:latin typeface="Helvetica" charset="0"/>
            </a:endParaRPr>
          </a:p>
          <a:p>
            <a:pPr>
              <a:buNone/>
            </a:pPr>
            <a:r>
              <a:rPr lang="en-US" dirty="0"/>
              <a:t>     </a:t>
            </a:r>
            <a:r>
              <a:rPr lang="en-US" dirty="0" smtClean="0"/>
              <a:t>   </a:t>
            </a:r>
            <a:r>
              <a:rPr lang="en-US" dirty="0">
                <a:solidFill>
                  <a:srgbClr val="00B050"/>
                </a:solidFill>
              </a:rPr>
              <a:t>Dear Sean,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 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I trust this email finds you well.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I would like to inform you that </a:t>
            </a:r>
            <a:r>
              <a:rPr lang="en-US" dirty="0" smtClean="0">
                <a:solidFill>
                  <a:schemeClr val="tx1"/>
                </a:solidFill>
              </a:rPr>
              <a:t>we are going to have a holiday on  31 December 2016 . 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    I’ll finish off all my pending work before the holiday. Please let me know if you have any urgent work for me which I need to finish before 31st Dec 2016.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I look forward to hearing from you.  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 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Happy </a:t>
            </a:r>
            <a:r>
              <a:rPr lang="en-US" dirty="0" smtClean="0">
                <a:solidFill>
                  <a:srgbClr val="00B050"/>
                </a:solidFill>
              </a:rPr>
              <a:t>Weekend/have a good day!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Best Regards,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b="1" dirty="0"/>
              <a:t>Personalize the Email - Examples</a:t>
            </a:r>
            <a:endParaRPr lang="en-US" sz="8000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14173994" y="2134394"/>
            <a:ext cx="9094099" cy="10440987"/>
          </a:xfrm>
          <a:prstGeom prst="rect">
            <a:avLst/>
          </a:prstGeom>
        </p:spPr>
        <p:txBody>
          <a:bodyPr vert="horz" lIns="91408" tIns="45703" rIns="91408" bIns="45703" rtlCol="1" anchor="t">
            <a:normAutofit/>
          </a:bodyPr>
          <a:lstStyle>
            <a:lvl1pPr marL="816479" indent="-816479" algn="l" defTabSz="2177278" rtl="0" eaLnBrk="1" latinLnBrk="0" hangingPunct="1">
              <a:spcBef>
                <a:spcPct val="20000"/>
              </a:spcBef>
              <a:buFont typeface="Arial" pitchFamily="34" charset="0"/>
              <a:buNone/>
              <a:defRPr sz="4000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769038" indent="-68039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2721597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3810236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4898875" indent="-544319" algn="l" defTabSz="21772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0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987514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076153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64792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53431" indent="-544319" algn="r" defTabSz="2177278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300" indent="-57130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pPr marL="0" indent="0"/>
            <a:r>
              <a:rPr lang="en-US" b="1" dirty="0">
                <a:solidFill>
                  <a:schemeClr val="tx1"/>
                </a:solidFill>
                <a:latin typeface="Tahoma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ahoma" charset="0"/>
              </a:rPr>
            </a:br>
            <a:r>
              <a:rPr lang="en-US" sz="4300" dirty="0">
                <a:solidFill>
                  <a:schemeClr val="tx1"/>
                </a:solidFill>
              </a:rPr>
              <a:t>Hi</a:t>
            </a:r>
            <a:br>
              <a:rPr lang="en-US" sz="4300" dirty="0">
                <a:solidFill>
                  <a:schemeClr val="tx1"/>
                </a:solidFill>
              </a:rPr>
            </a:br>
            <a:r>
              <a:rPr lang="en-US" sz="4300" dirty="0">
                <a:solidFill>
                  <a:schemeClr val="tx1"/>
                </a:solidFill>
              </a:rPr>
              <a:t/>
            </a:r>
            <a:br>
              <a:rPr lang="en-US" sz="4300" dirty="0">
                <a:solidFill>
                  <a:schemeClr val="tx1"/>
                </a:solidFill>
              </a:rPr>
            </a:br>
            <a:r>
              <a:rPr lang="en-US" sz="4300" dirty="0" smtClean="0">
                <a:solidFill>
                  <a:schemeClr val="tx1"/>
                </a:solidFill>
              </a:rPr>
              <a:t>I would like to inform you that we are going to have a holiday on  31</a:t>
            </a:r>
            <a:r>
              <a:rPr lang="en-US" sz="4300" baseline="30000" dirty="0" smtClean="0">
                <a:solidFill>
                  <a:schemeClr val="tx1"/>
                </a:solidFill>
              </a:rPr>
              <a:t>st </a:t>
            </a:r>
            <a:r>
              <a:rPr lang="en-US" sz="4300" dirty="0" smtClean="0">
                <a:solidFill>
                  <a:schemeClr val="tx1"/>
                </a:solidFill>
              </a:rPr>
              <a:t> December 2016 . </a:t>
            </a:r>
            <a:r>
              <a:rPr lang="en-US" sz="4300" dirty="0">
                <a:solidFill>
                  <a:schemeClr val="tx1"/>
                </a:solidFill>
              </a:rPr>
              <a:t/>
            </a:r>
            <a:br>
              <a:rPr lang="en-US" sz="4300" dirty="0">
                <a:solidFill>
                  <a:schemeClr val="tx1"/>
                </a:solidFill>
              </a:rPr>
            </a:br>
            <a:endParaRPr lang="en-US" sz="4300" dirty="0" smtClean="0">
              <a:solidFill>
                <a:schemeClr val="tx1"/>
              </a:solidFill>
            </a:endParaRPr>
          </a:p>
          <a:p>
            <a:pPr marL="0" indent="0"/>
            <a:r>
              <a:rPr lang="en-US" sz="4300" dirty="0" smtClean="0">
                <a:solidFill>
                  <a:schemeClr val="tx1"/>
                </a:solidFill>
              </a:rPr>
              <a:t>Please let me know if you have any urgent work for me which I need to finish before 31st Dec 2016. </a:t>
            </a:r>
          </a:p>
          <a:p>
            <a:pPr marL="0" indent="0"/>
            <a:r>
              <a:rPr lang="en-US" sz="4300" dirty="0">
                <a:solidFill>
                  <a:schemeClr val="tx1"/>
                </a:solidFill>
              </a:rPr>
              <a:t/>
            </a:r>
            <a:br>
              <a:rPr lang="en-US" sz="4300" dirty="0">
                <a:solidFill>
                  <a:schemeClr val="tx1"/>
                </a:solidFill>
              </a:rPr>
            </a:br>
            <a:r>
              <a:rPr lang="en-US" sz="4300" dirty="0">
                <a:solidFill>
                  <a:schemeClr val="tx1"/>
                </a:solidFill>
              </a:rPr>
              <a:t>Best Regards, </a:t>
            </a:r>
          </a:p>
          <a:p>
            <a:endParaRPr lang="en-US" dirty="0">
              <a:solidFill>
                <a:schemeClr val="tx1"/>
              </a:solidFill>
              <a:latin typeface="Tahoma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47171" y="2253047"/>
            <a:ext cx="3092079" cy="754018"/>
          </a:xfrm>
          <a:prstGeom prst="rect">
            <a:avLst/>
          </a:prstGeom>
        </p:spPr>
        <p:txBody>
          <a:bodyPr lIns="91408" tIns="45703" rIns="91408" bIns="45703" rtlCol="0" anchor="t">
            <a:spAutoFit/>
          </a:bodyPr>
          <a:lstStyle/>
          <a:p>
            <a:pPr algn="ctr"/>
            <a:r>
              <a:rPr lang="en-US" dirty="0">
                <a:solidFill>
                  <a:srgbClr val="3F3F3F"/>
                </a:solidFill>
                <a:latin typeface="Calibri" charset="0"/>
              </a:rPr>
              <a:t>BEST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604755" y="2032825"/>
            <a:ext cx="3092079" cy="754018"/>
          </a:xfrm>
          <a:prstGeom prst="rect">
            <a:avLst/>
          </a:prstGeom>
        </p:spPr>
        <p:txBody>
          <a:bodyPr lIns="91408" tIns="45703" rIns="91408" bIns="45703" rtlCol="0" anchor="t">
            <a:spAutoFit/>
          </a:bodyPr>
          <a:lstStyle/>
          <a:p>
            <a:pPr algn="ctr"/>
            <a:r>
              <a:rPr lang="en-US" dirty="0">
                <a:solidFill>
                  <a:srgbClr val="3F3F3F"/>
                </a:solidFill>
                <a:latin typeface="Calibri" charset="0"/>
              </a:rPr>
              <a:t>GOOD</a:t>
            </a:r>
          </a:p>
        </p:txBody>
      </p:sp>
      <p:sp>
        <p:nvSpPr>
          <p:cNvPr id="9" name="Arrow: Left 8"/>
          <p:cNvSpPr/>
          <p:nvPr/>
        </p:nvSpPr>
        <p:spPr>
          <a:xfrm rot="1620000">
            <a:off x="8860090" y="4447656"/>
            <a:ext cx="2405791" cy="4841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3" rIns="91408" bIns="45703" rtlCol="0" anchor="ctr"/>
          <a:lstStyle/>
          <a:p>
            <a:pPr algn="ctr"/>
            <a:endParaRPr lang="en-US"/>
          </a:p>
        </p:txBody>
      </p:sp>
      <p:sp>
        <p:nvSpPr>
          <p:cNvPr id="10" name="Arrow: Left 9"/>
          <p:cNvSpPr/>
          <p:nvPr/>
        </p:nvSpPr>
        <p:spPr>
          <a:xfrm rot="1620000">
            <a:off x="7931089" y="10578254"/>
            <a:ext cx="2405791" cy="4841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3" rIns="91408" bIns="45703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269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08" tIns="45703" rIns="91408" bIns="45703" rtlCol="1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Calibri"/>
              </a:rPr>
              <a:t>Utilize links in your email if the response is extensive.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 Nobody enjoys reading through long emails trying to find the solution to their </a:t>
            </a:r>
            <a:r>
              <a:rPr lang="en-US" dirty="0" smtClean="0">
                <a:solidFill>
                  <a:schemeClr val="tx1"/>
                </a:solidFill>
                <a:latin typeface="Calibri"/>
              </a:rPr>
              <a:t>problem or information they are looking for. </a:t>
            </a:r>
            <a:endParaRPr lang="en-US" dirty="0">
              <a:solidFill>
                <a:schemeClr val="tx1"/>
              </a:solidFill>
              <a:latin typeface="Calibri"/>
            </a:endParaRPr>
          </a:p>
          <a:p>
            <a:pPr marL="0" indent="0"/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/>
              </a:rPr>
              <a:t>Only 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include relevant information in your emails.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libri" charset="0"/>
              </a:rPr>
              <a:t>Space things out well, and use simple fonts. It's hard enough to read in your second language without having to fight to make out each letter.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b="1" dirty="0"/>
              <a:t>Shorten Lengthy Emails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xmlns="" val="4119181795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over page">
  <a:themeElements>
    <a:clrScheme name="UOP">
      <a:dk1>
        <a:srgbClr val="D8D8D8"/>
      </a:dk1>
      <a:lt1>
        <a:srgbClr val="3F3F3F"/>
      </a:lt1>
      <a:dk2>
        <a:srgbClr val="D8D8D8"/>
      </a:dk2>
      <a:lt2>
        <a:srgbClr val="3F3F3F"/>
      </a:lt2>
      <a:accent1>
        <a:srgbClr val="3F0040"/>
      </a:accent1>
      <a:accent2>
        <a:srgbClr val="5F0060"/>
      </a:accent2>
      <a:accent3>
        <a:srgbClr val="000000"/>
      </a:accent3>
      <a:accent4>
        <a:srgbClr val="FFFFFF"/>
      </a:accent4>
      <a:accent5>
        <a:srgbClr val="DDD9C3"/>
      </a:accent5>
      <a:accent6>
        <a:srgbClr val="800080"/>
      </a:accent6>
      <a:hlink>
        <a:srgbClr val="5F006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xt Page">
  <a:themeElements>
    <a:clrScheme name="UOP">
      <a:dk1>
        <a:srgbClr val="D8D8D8"/>
      </a:dk1>
      <a:lt1>
        <a:srgbClr val="3F3F3F"/>
      </a:lt1>
      <a:dk2>
        <a:srgbClr val="D8D8D8"/>
      </a:dk2>
      <a:lt2>
        <a:srgbClr val="3F3F3F"/>
      </a:lt2>
      <a:accent1>
        <a:srgbClr val="3F0040"/>
      </a:accent1>
      <a:accent2>
        <a:srgbClr val="5F0060"/>
      </a:accent2>
      <a:accent3>
        <a:srgbClr val="000000"/>
      </a:accent3>
      <a:accent4>
        <a:srgbClr val="FFFFFF"/>
      </a:accent4>
      <a:accent5>
        <a:srgbClr val="DDD9C3"/>
      </a:accent5>
      <a:accent6>
        <a:srgbClr val="800080"/>
      </a:accent6>
      <a:hlink>
        <a:srgbClr val="5F006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xt no purple">
  <a:themeElements>
    <a:clrScheme name="UOP">
      <a:dk1>
        <a:srgbClr val="D8D8D8"/>
      </a:dk1>
      <a:lt1>
        <a:srgbClr val="3F3F3F"/>
      </a:lt1>
      <a:dk2>
        <a:srgbClr val="D8D8D8"/>
      </a:dk2>
      <a:lt2>
        <a:srgbClr val="3F3F3F"/>
      </a:lt2>
      <a:accent1>
        <a:srgbClr val="3F0040"/>
      </a:accent1>
      <a:accent2>
        <a:srgbClr val="5F0060"/>
      </a:accent2>
      <a:accent3>
        <a:srgbClr val="000000"/>
      </a:accent3>
      <a:accent4>
        <a:srgbClr val="FFFFFF"/>
      </a:accent4>
      <a:accent5>
        <a:srgbClr val="DDD9C3"/>
      </a:accent5>
      <a:accent6>
        <a:srgbClr val="800080"/>
      </a:accent6>
      <a:hlink>
        <a:srgbClr val="5F006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24803</TotalTime>
  <Words>1554</Words>
  <Application>Microsoft Office PowerPoint</Application>
  <PresentationFormat>Custom</PresentationFormat>
  <Paragraphs>234</Paragraphs>
  <Slides>21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cover page</vt:lpstr>
      <vt:lpstr>Text Page</vt:lpstr>
      <vt:lpstr>Text no purple</vt:lpstr>
      <vt:lpstr>Concourse</vt:lpstr>
      <vt:lpstr>Slide 2</vt:lpstr>
      <vt:lpstr>Agenda</vt:lpstr>
      <vt:lpstr>Creating an Email</vt:lpstr>
      <vt:lpstr>Choose a Subject Line</vt:lpstr>
      <vt:lpstr>Slide 6</vt:lpstr>
      <vt:lpstr>Personalize the Email</vt:lpstr>
      <vt:lpstr>Personalize the Email</vt:lpstr>
      <vt:lpstr>Personalize the Email - Examples</vt:lpstr>
      <vt:lpstr>Shorten Lengthy Emails </vt:lpstr>
      <vt:lpstr>Edit the Tone</vt:lpstr>
      <vt:lpstr>Edit the Tone</vt:lpstr>
      <vt:lpstr>Concluding an email</vt:lpstr>
      <vt:lpstr>Concluding an email - Examples</vt:lpstr>
      <vt:lpstr>Replying to the email</vt:lpstr>
      <vt:lpstr>Be Punctual </vt:lpstr>
      <vt:lpstr>Write clear Message</vt:lpstr>
      <vt:lpstr>Write clear instructions - Examples</vt:lpstr>
      <vt:lpstr>Keep the recipients Informed</vt:lpstr>
      <vt:lpstr>Proofread</vt:lpstr>
      <vt:lpstr>Proofread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2</dc:title>
  <dc:creator>Render</dc:creator>
  <cp:lastModifiedBy>Tina</cp:lastModifiedBy>
  <cp:revision>366</cp:revision>
  <dcterms:created xsi:type="dcterms:W3CDTF">2012-12-04T12:18:25Z</dcterms:created>
  <dcterms:modified xsi:type="dcterms:W3CDTF">2017-01-17T12:10:18Z</dcterms:modified>
</cp:coreProperties>
</file>